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271" r:id="rId3"/>
    <p:sldId id="280" r:id="rId4"/>
    <p:sldId id="256" r:id="rId5"/>
    <p:sldId id="278" r:id="rId6"/>
    <p:sldId id="279" r:id="rId7"/>
    <p:sldId id="281"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4648"/>
  </p:normalViewPr>
  <p:slideViewPr>
    <p:cSldViewPr snapToGrid="0">
      <p:cViewPr varScale="1">
        <p:scale>
          <a:sx n="117" d="100"/>
          <a:sy n="117" d="100"/>
        </p:scale>
        <p:origin x="5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A29EC-2EBD-43D2-7670-B780760172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F8B21E-D8ED-E358-FAFB-8B892A002E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A47DF5-D503-BFA4-819F-CAC89111F8C4}"/>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5" name="Footer Placeholder 4">
            <a:extLst>
              <a:ext uri="{FF2B5EF4-FFF2-40B4-BE49-F238E27FC236}">
                <a16:creationId xmlns:a16="http://schemas.microsoft.com/office/drawing/2014/main" id="{56D28892-2151-E57C-73B8-54A3ADAE5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2DECC3-4CC6-FD91-1FD4-181CAF1557E2}"/>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100142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F9959-01DA-42A4-E106-9C00A3452A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83532-EFDD-88C8-67A1-98A4EB487B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723AD-CC04-692A-7006-66FBB94E2EE6}"/>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5" name="Footer Placeholder 4">
            <a:extLst>
              <a:ext uri="{FF2B5EF4-FFF2-40B4-BE49-F238E27FC236}">
                <a16:creationId xmlns:a16="http://schemas.microsoft.com/office/drawing/2014/main" id="{F02196D5-A67A-8AC2-89A4-A5D8DCC85D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ED7F0-0661-56DE-DCB3-3F188301F591}"/>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118705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2E9437-0984-F353-4D3E-3F6D98BB14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36CC97-F7D7-D5F9-AD49-EEF4B379E2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FBEEDA-6F44-E693-7B2A-F574B74E1B23}"/>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5" name="Footer Placeholder 4">
            <a:extLst>
              <a:ext uri="{FF2B5EF4-FFF2-40B4-BE49-F238E27FC236}">
                <a16:creationId xmlns:a16="http://schemas.microsoft.com/office/drawing/2014/main" id="{78EFF69F-7792-8097-3B16-B0752D88A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BCC705-E382-B812-1BDF-2D5D4B73E376}"/>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1167009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C2F8B-C82A-64C2-4B7F-1B14CA7E1C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EAF077-4074-F89B-8AFB-4D461E6A69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47DCE5-CA97-4AD2-B9D0-34904BBF84E8}"/>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5" name="Footer Placeholder 4">
            <a:extLst>
              <a:ext uri="{FF2B5EF4-FFF2-40B4-BE49-F238E27FC236}">
                <a16:creationId xmlns:a16="http://schemas.microsoft.com/office/drawing/2014/main" id="{8702F205-6522-B07A-B59D-F23F47A5E4CA}"/>
              </a:ext>
            </a:extLst>
          </p:cNvPr>
          <p:cNvSpPr>
            <a:spLocks noGrp="1"/>
          </p:cNvSpPr>
          <p:nvPr>
            <p:ph type="ftr" sz="quarter" idx="11"/>
          </p:nvPr>
        </p:nvSpPr>
        <p:spPr/>
        <p:txBody>
          <a:bodyPr/>
          <a:lstStyle/>
          <a:p>
            <a:r>
              <a:rPr lang="en-US" dirty="0"/>
              <a:t>For Discussion, CPCC, October 3, 2023</a:t>
            </a:r>
          </a:p>
        </p:txBody>
      </p:sp>
      <p:sp>
        <p:nvSpPr>
          <p:cNvPr id="6" name="Slide Number Placeholder 5">
            <a:extLst>
              <a:ext uri="{FF2B5EF4-FFF2-40B4-BE49-F238E27FC236}">
                <a16:creationId xmlns:a16="http://schemas.microsoft.com/office/drawing/2014/main" id="{2715A04D-07F4-AF72-3563-23CCAD4A222E}"/>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43765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036B9-394F-C2D6-8EAF-354A00E40D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627878-705F-0F9D-A6FB-77819DA7EB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B502F9-2DBC-0138-0F26-D473C855C33D}"/>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5" name="Footer Placeholder 4">
            <a:extLst>
              <a:ext uri="{FF2B5EF4-FFF2-40B4-BE49-F238E27FC236}">
                <a16:creationId xmlns:a16="http://schemas.microsoft.com/office/drawing/2014/main" id="{85AB7C8F-E809-129B-EFE9-555774694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336D1-06D2-9463-F24B-F0066CBE58E3}"/>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315982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0484-6C25-3E66-9726-C65A380BFE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395373-2A65-0703-ECAF-869EAB8EC2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651C7-2DFC-D669-5A01-5A6552D673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FC4411-86E7-079D-9923-7FEB95698E79}"/>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6" name="Footer Placeholder 5">
            <a:extLst>
              <a:ext uri="{FF2B5EF4-FFF2-40B4-BE49-F238E27FC236}">
                <a16:creationId xmlns:a16="http://schemas.microsoft.com/office/drawing/2014/main" id="{7BAB8D7C-8D5C-6133-5023-336534D765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7A21F1-0F14-3C3B-7C58-5C90079614A6}"/>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243384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E046C-027D-B7CE-0F23-D0C04CC8F7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393BB5-EBAE-C572-F223-8BFB15678F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3945C9-B18A-12D1-C2D2-649EB58B80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8B9954-B0BA-D4ED-B9BB-2C26F52B3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2F85F7-CC05-4A37-EF65-CA22ADAA85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3ED499-51F7-9A5A-AC9A-35C3EB564B6B}"/>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8" name="Footer Placeholder 7">
            <a:extLst>
              <a:ext uri="{FF2B5EF4-FFF2-40B4-BE49-F238E27FC236}">
                <a16:creationId xmlns:a16="http://schemas.microsoft.com/office/drawing/2014/main" id="{E0DFAC84-FB07-9E21-7A51-AD4EB3CE65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7B2FDD-B079-8A07-1087-7A1860982C39}"/>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30940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7889-9D8A-A28F-E318-64BFA475EF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5F7ADD-96CE-AA01-80F0-B350A87B50C2}"/>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4" name="Footer Placeholder 3">
            <a:extLst>
              <a:ext uri="{FF2B5EF4-FFF2-40B4-BE49-F238E27FC236}">
                <a16:creationId xmlns:a16="http://schemas.microsoft.com/office/drawing/2014/main" id="{03F4271A-960A-2843-0E33-AE8D1679F7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B737E3-C736-9CC1-F413-5E232B5A7BB3}"/>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422725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D0EB10-310C-4CB7-87FD-C49321B203F2}"/>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3" name="Footer Placeholder 2">
            <a:extLst>
              <a:ext uri="{FF2B5EF4-FFF2-40B4-BE49-F238E27FC236}">
                <a16:creationId xmlns:a16="http://schemas.microsoft.com/office/drawing/2014/main" id="{5956D101-28E7-CC6B-1163-BF9893FA51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C6E480-3A80-ED78-0C15-E7EA329B8043}"/>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164886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7BB75-88A8-428A-6F50-F27C0EA256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F011A0-9C59-EC21-27DB-73F2D171B7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A5E89E-5886-AAB3-69A7-FD0FBE9671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FFA136-5166-25B2-AD25-D835BFD0C035}"/>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6" name="Footer Placeholder 5">
            <a:extLst>
              <a:ext uri="{FF2B5EF4-FFF2-40B4-BE49-F238E27FC236}">
                <a16:creationId xmlns:a16="http://schemas.microsoft.com/office/drawing/2014/main" id="{454CA2F6-FF04-BC41-CAC4-16D8BFF01B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0FE2F5-031E-AA33-D101-EF968FED710B}"/>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133838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BF650-98EE-AC97-39C3-402F795933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F63652-7F2A-35DC-7AB6-557A36AF5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B59EF6-0703-6431-7C2D-3CA4053C5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C6AD06-9915-67DB-E37F-A54ECB74E3BB}"/>
              </a:ext>
            </a:extLst>
          </p:cNvPr>
          <p:cNvSpPr>
            <a:spLocks noGrp="1"/>
          </p:cNvSpPr>
          <p:nvPr>
            <p:ph type="dt" sz="half" idx="10"/>
          </p:nvPr>
        </p:nvSpPr>
        <p:spPr/>
        <p:txBody>
          <a:bodyPr/>
          <a:lstStyle/>
          <a:p>
            <a:fld id="{56643FDC-6A86-744B-B934-E20019F52FE3}" type="datetimeFigureOut">
              <a:rPr lang="en-US" smtClean="0"/>
              <a:t>10/19/23</a:t>
            </a:fld>
            <a:endParaRPr lang="en-US"/>
          </a:p>
        </p:txBody>
      </p:sp>
      <p:sp>
        <p:nvSpPr>
          <p:cNvPr id="6" name="Footer Placeholder 5">
            <a:extLst>
              <a:ext uri="{FF2B5EF4-FFF2-40B4-BE49-F238E27FC236}">
                <a16:creationId xmlns:a16="http://schemas.microsoft.com/office/drawing/2014/main" id="{21BAC19B-23FA-67E0-10D3-C7B52F3D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37F611-2ED2-3C70-6B50-51E39F36D0B7}"/>
              </a:ext>
            </a:extLst>
          </p:cNvPr>
          <p:cNvSpPr>
            <a:spLocks noGrp="1"/>
          </p:cNvSpPr>
          <p:nvPr>
            <p:ph type="sldNum" sz="quarter" idx="12"/>
          </p:nvPr>
        </p:nvSpPr>
        <p:spPr/>
        <p:txBody>
          <a:bodyPr/>
          <a:lstStyle/>
          <a:p>
            <a:fld id="{0CE97D32-7B78-8645-BB01-E65A6BB63A12}" type="slidenum">
              <a:rPr lang="en-US" smtClean="0"/>
              <a:t>‹#›</a:t>
            </a:fld>
            <a:endParaRPr lang="en-US"/>
          </a:p>
        </p:txBody>
      </p:sp>
    </p:spTree>
    <p:extLst>
      <p:ext uri="{BB962C8B-B14F-4D97-AF65-F5344CB8AC3E}">
        <p14:creationId xmlns:p14="http://schemas.microsoft.com/office/powerpoint/2010/main" val="629491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0330E9-130E-7483-D2DF-B5125AD341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69DD53-3174-E667-E0DE-BE4FE5E75D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576A51-EEF6-AFD2-A7F3-D57133CF9E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43FDC-6A86-744B-B934-E20019F52FE3}" type="datetimeFigureOut">
              <a:rPr lang="en-US" smtClean="0"/>
              <a:t>10/19/23</a:t>
            </a:fld>
            <a:endParaRPr lang="en-US"/>
          </a:p>
        </p:txBody>
      </p:sp>
      <p:sp>
        <p:nvSpPr>
          <p:cNvPr id="5" name="Footer Placeholder 4">
            <a:extLst>
              <a:ext uri="{FF2B5EF4-FFF2-40B4-BE49-F238E27FC236}">
                <a16:creationId xmlns:a16="http://schemas.microsoft.com/office/drawing/2014/main" id="{ED9B9031-B2FC-CA97-1626-DFB60AED22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For Discussion, CPCC, October 3, 2023</a:t>
            </a:r>
          </a:p>
        </p:txBody>
      </p:sp>
      <p:sp>
        <p:nvSpPr>
          <p:cNvPr id="6" name="Slide Number Placeholder 5">
            <a:extLst>
              <a:ext uri="{FF2B5EF4-FFF2-40B4-BE49-F238E27FC236}">
                <a16:creationId xmlns:a16="http://schemas.microsoft.com/office/drawing/2014/main" id="{317F1A9E-970F-C515-8E84-6F042055A6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97D32-7B78-8645-BB01-E65A6BB63A12}" type="slidenum">
              <a:rPr lang="en-US" smtClean="0"/>
              <a:t>‹#›</a:t>
            </a:fld>
            <a:endParaRPr lang="en-US"/>
          </a:p>
        </p:txBody>
      </p:sp>
    </p:spTree>
    <p:extLst>
      <p:ext uri="{BB962C8B-B14F-4D97-AF65-F5344CB8AC3E}">
        <p14:creationId xmlns:p14="http://schemas.microsoft.com/office/powerpoint/2010/main" val="349302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0B145-1B12-4226-ADEC-F0FB90B0808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C931B0E3-C763-D345-3CB7-4EBFE6AC91C9}"/>
              </a:ext>
            </a:extLst>
          </p:cNvPr>
          <p:cNvSpPr>
            <a:spLocks noGrp="1"/>
          </p:cNvSpPr>
          <p:nvPr>
            <p:ph idx="1"/>
          </p:nvPr>
        </p:nvSpPr>
        <p:spPr/>
        <p:txBody>
          <a:bodyPr>
            <a:normAutofit fontScale="92500" lnSpcReduction="20000"/>
          </a:bodyPr>
          <a:lstStyle/>
          <a:p>
            <a:r>
              <a:rPr lang="en-US" dirty="0"/>
              <a:t>Community Priorities largely remain those identified in the Livability22202 Action Plan, Nov 2019.  </a:t>
            </a:r>
          </a:p>
          <a:p>
            <a:pPr lvl="1"/>
            <a:r>
              <a:rPr lang="en-US" dirty="0"/>
              <a:t>Enormous effort over the last 4 years on the part of county staff, commissioners, property owners and developers, businesses, and residents to translate priorities into an implementable vision. Thank you!</a:t>
            </a:r>
          </a:p>
          <a:p>
            <a:pPr lvl="1"/>
            <a:r>
              <a:rPr lang="en-US" dirty="0"/>
              <a:t>Community is providing update on the priorities, focusing on those that are </a:t>
            </a:r>
            <a:r>
              <a:rPr lang="en-US" dirty="0" err="1"/>
              <a:t>particuarly</a:t>
            </a:r>
            <a:r>
              <a:rPr lang="en-US" dirty="0"/>
              <a:t> urgent, emergent issues and general areas to consider process improvements</a:t>
            </a:r>
          </a:p>
          <a:p>
            <a:r>
              <a:rPr lang="en-US" dirty="0"/>
              <a:t>Community Engagement and Validation Process</a:t>
            </a:r>
          </a:p>
          <a:p>
            <a:pPr lvl="1"/>
            <a:r>
              <a:rPr lang="en-US" dirty="0"/>
              <a:t>Tonight: Draft priorities – 10-15 community residents from the 3 CA’s, presented to CPCC</a:t>
            </a:r>
          </a:p>
          <a:p>
            <a:pPr lvl="1"/>
            <a:r>
              <a:rPr lang="en-US" dirty="0"/>
              <a:t>Livability22202 Community meeting – 26 October</a:t>
            </a:r>
          </a:p>
          <a:p>
            <a:pPr lvl="1"/>
            <a:r>
              <a:rPr lang="en-US" dirty="0"/>
              <a:t>Focused workshops to be setup pending community feedback: potentially  Community Center features, Green Ribbon features, and others</a:t>
            </a:r>
          </a:p>
          <a:p>
            <a:endParaRPr lang="en-US" dirty="0"/>
          </a:p>
          <a:p>
            <a:endParaRPr lang="en-US" dirty="0"/>
          </a:p>
        </p:txBody>
      </p:sp>
      <p:sp>
        <p:nvSpPr>
          <p:cNvPr id="5" name="TextBox 4">
            <a:extLst>
              <a:ext uri="{FF2B5EF4-FFF2-40B4-BE49-F238E27FC236}">
                <a16:creationId xmlns:a16="http://schemas.microsoft.com/office/drawing/2014/main" id="{E88510BF-A4E7-658E-9A64-8832C6461A0A}"/>
              </a:ext>
            </a:extLst>
          </p:cNvPr>
          <p:cNvSpPr txBox="1"/>
          <p:nvPr/>
        </p:nvSpPr>
        <p:spPr>
          <a:xfrm>
            <a:off x="3048000" y="6373525"/>
            <a:ext cx="6096000" cy="307777"/>
          </a:xfrm>
          <a:prstGeom prst="rect">
            <a:avLst/>
          </a:prstGeom>
          <a:noFill/>
        </p:spPr>
        <p:txBody>
          <a:bodyPr wrap="square">
            <a:spAutoFit/>
          </a:bodyPr>
          <a:lstStyle/>
          <a:p>
            <a:pPr algn="ctr"/>
            <a:r>
              <a:rPr lang="en-US" sz="1400" dirty="0"/>
              <a:t>For Discussion, CPCC, October 3, 2023</a:t>
            </a:r>
          </a:p>
        </p:txBody>
      </p:sp>
    </p:spTree>
    <p:extLst>
      <p:ext uri="{BB962C8B-B14F-4D97-AF65-F5344CB8AC3E}">
        <p14:creationId xmlns:p14="http://schemas.microsoft.com/office/powerpoint/2010/main" val="1192690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E6DFC-A7CE-1634-8E21-8763449E38FC}"/>
              </a:ext>
            </a:extLst>
          </p:cNvPr>
          <p:cNvSpPr>
            <a:spLocks noGrp="1"/>
          </p:cNvSpPr>
          <p:nvPr>
            <p:ph type="title"/>
          </p:nvPr>
        </p:nvSpPr>
        <p:spPr>
          <a:xfrm>
            <a:off x="838200" y="288925"/>
            <a:ext cx="10515600" cy="616510"/>
          </a:xfrm>
        </p:spPr>
        <p:txBody>
          <a:bodyPr>
            <a:noAutofit/>
          </a:bodyPr>
          <a:lstStyle/>
          <a:p>
            <a:r>
              <a:rPr lang="en-US" sz="2800" dirty="0"/>
              <a:t>Livability22202 Action Plan, Key Priorities (Exec Summary), Nov 2019</a:t>
            </a:r>
          </a:p>
        </p:txBody>
      </p:sp>
      <p:sp>
        <p:nvSpPr>
          <p:cNvPr id="3" name="Content Placeholder 2">
            <a:extLst>
              <a:ext uri="{FF2B5EF4-FFF2-40B4-BE49-F238E27FC236}">
                <a16:creationId xmlns:a16="http://schemas.microsoft.com/office/drawing/2014/main" id="{02288F22-E908-96CC-B9D4-90E5E1E3B9DA}"/>
              </a:ext>
            </a:extLst>
          </p:cNvPr>
          <p:cNvSpPr>
            <a:spLocks noGrp="1"/>
          </p:cNvSpPr>
          <p:nvPr>
            <p:ph idx="1"/>
          </p:nvPr>
        </p:nvSpPr>
        <p:spPr>
          <a:xfrm>
            <a:off x="838200" y="894548"/>
            <a:ext cx="10515600" cy="5741893"/>
          </a:xfrm>
        </p:spPr>
        <p:txBody>
          <a:bodyPr>
            <a:normAutofit fontScale="92500"/>
          </a:bodyPr>
          <a:lstStyle/>
          <a:p>
            <a:r>
              <a:rPr lang="en-US" sz="1000" b="0" i="1" dirty="0">
                <a:effectLst/>
                <a:latin typeface="Lato" panose="020F0502020204030203" pitchFamily="34" charset="0"/>
              </a:rPr>
              <a:t>Address Housing Affordability </a:t>
            </a:r>
            <a:endParaRPr lang="en-US" sz="1400" dirty="0"/>
          </a:p>
          <a:p>
            <a:pPr lvl="1">
              <a:buFont typeface="Wingdings" pitchFamily="2" charset="2"/>
              <a:buChar char="q"/>
            </a:pPr>
            <a:r>
              <a:rPr lang="en-US" sz="800" b="0" dirty="0">
                <a:effectLst/>
                <a:latin typeface="Lato" panose="020F0502020204030203" pitchFamily="34" charset="0"/>
              </a:rPr>
              <a:t>Consider housing affordability across our entire community, bringing equitable housing security within reach of all residents. </a:t>
            </a:r>
            <a:endParaRPr lang="en-US" sz="800" dirty="0">
              <a:effectLst/>
              <a:latin typeface="SymbolMT"/>
            </a:endParaRPr>
          </a:p>
          <a:p>
            <a:pPr lvl="1">
              <a:buFont typeface="Wingdings" pitchFamily="2" charset="2"/>
              <a:buChar char="q"/>
            </a:pPr>
            <a:r>
              <a:rPr lang="en-US" sz="800" b="0" dirty="0">
                <a:effectLst/>
                <a:latin typeface="Lato" panose="020F0502020204030203" pitchFamily="34" charset="0"/>
              </a:rPr>
              <a:t>Apply existing tools to allocate adequate affordable housing funds and/or require adequate committed affordable units in all developments to allow income diversity in 22202. </a:t>
            </a:r>
            <a:endParaRPr lang="en-US" sz="800" dirty="0">
              <a:effectLst/>
              <a:latin typeface="SymbolMT"/>
            </a:endParaRPr>
          </a:p>
          <a:p>
            <a:pPr lvl="1">
              <a:buFont typeface="Wingdings" pitchFamily="2" charset="2"/>
              <a:buChar char="q"/>
            </a:pPr>
            <a:r>
              <a:rPr lang="en-US" sz="800" b="0" dirty="0">
                <a:effectLst/>
                <a:latin typeface="Lato" panose="020F0502020204030203" pitchFamily="34" charset="0"/>
              </a:rPr>
              <a:t>Pursue near-term strategies to manage the rate of rent and property tax increases. </a:t>
            </a:r>
            <a:endParaRPr lang="en-US" sz="800" dirty="0">
              <a:effectLst/>
              <a:latin typeface="SymbolMT"/>
            </a:endParaRPr>
          </a:p>
          <a:p>
            <a:pPr lvl="1">
              <a:buFont typeface="Wingdings" pitchFamily="2" charset="2"/>
              <a:buChar char="q"/>
            </a:pPr>
            <a:r>
              <a:rPr lang="en-US" sz="800" b="0" dirty="0">
                <a:effectLst/>
                <a:latin typeface="Lato" panose="020F0502020204030203" pitchFamily="34" charset="0"/>
              </a:rPr>
              <a:t>Promote long-term strategies to increase home ownership options in 22202. </a:t>
            </a:r>
            <a:endParaRPr lang="en-US" sz="800" dirty="0">
              <a:effectLst/>
              <a:latin typeface="SymbolMT"/>
            </a:endParaRPr>
          </a:p>
          <a:p>
            <a:pPr lvl="1">
              <a:buFont typeface="Wingdings" pitchFamily="2" charset="2"/>
              <a:buChar char="q"/>
            </a:pPr>
            <a:r>
              <a:rPr lang="en-US" sz="800" b="0" dirty="0">
                <a:effectLst/>
                <a:latin typeface="Lato" panose="020F0502020204030203" pitchFamily="34" charset="0"/>
              </a:rPr>
              <a:t>Provide a balanced diversity of housing types, from single family home to townhouses, </a:t>
            </a:r>
            <a:r>
              <a:rPr lang="en-US" sz="800" dirty="0">
                <a:latin typeface="SymbolMT"/>
              </a:rPr>
              <a:t> </a:t>
            </a:r>
            <a:r>
              <a:rPr lang="en-US" sz="800" b="0" dirty="0">
                <a:effectLst/>
                <a:latin typeface="Lato" panose="020F0502020204030203" pitchFamily="34" charset="0"/>
              </a:rPr>
              <a:t>condominiums and apartments. </a:t>
            </a:r>
            <a:endParaRPr lang="en-US" sz="800" dirty="0">
              <a:effectLst/>
              <a:latin typeface="SymbolMT"/>
            </a:endParaRPr>
          </a:p>
          <a:p>
            <a:pPr>
              <a:buFont typeface="Arial" panose="020B0604020202020204" pitchFamily="34" charset="0"/>
              <a:buChar char="•"/>
            </a:pPr>
            <a:r>
              <a:rPr lang="en-US" sz="1000" b="0" i="1" dirty="0">
                <a:effectLst/>
                <a:latin typeface="Lato" panose="020F0502020204030203" pitchFamily="34" charset="0"/>
              </a:rPr>
              <a:t>Provide Essential Services Across the Community </a:t>
            </a:r>
            <a:endParaRPr lang="en-US" sz="1000" dirty="0">
              <a:effectLst/>
              <a:latin typeface="SymbolMT"/>
            </a:endParaRPr>
          </a:p>
          <a:p>
            <a:pPr lvl="1">
              <a:buFont typeface="Wingdings" pitchFamily="2" charset="2"/>
              <a:buChar char="q"/>
            </a:pPr>
            <a:r>
              <a:rPr lang="en-US" sz="800" b="0" dirty="0">
                <a:effectLst/>
                <a:latin typeface="Lato" panose="020F0502020204030203" pitchFamily="34" charset="0"/>
              </a:rPr>
              <a:t>Centrally locate walkable library, community center, and elementary school spaces, potentially in multi-use facilities. </a:t>
            </a:r>
            <a:endParaRPr lang="en-US" sz="800" dirty="0">
              <a:effectLst/>
              <a:latin typeface="SymbolMT"/>
            </a:endParaRPr>
          </a:p>
          <a:p>
            <a:pPr lvl="1">
              <a:buFont typeface="Wingdings" pitchFamily="2" charset="2"/>
              <a:buChar char="q"/>
            </a:pPr>
            <a:r>
              <a:rPr lang="en-US" sz="800" b="0" dirty="0">
                <a:effectLst/>
                <a:latin typeface="Lato" panose="020F0502020204030203" pitchFamily="34" charset="0"/>
              </a:rPr>
              <a:t>Build daycare facilities based in new residential buildings and developments. </a:t>
            </a:r>
            <a:endParaRPr lang="en-US" sz="800" dirty="0">
              <a:effectLst/>
              <a:latin typeface="SymbolMT"/>
            </a:endParaRPr>
          </a:p>
          <a:p>
            <a:pPr lvl="1">
              <a:buFont typeface="Wingdings" pitchFamily="2" charset="2"/>
              <a:buChar char="q"/>
            </a:pPr>
            <a:r>
              <a:rPr lang="en-US" sz="800" b="0" dirty="0">
                <a:effectLst/>
                <a:latin typeface="Lato" panose="020F0502020204030203" pitchFamily="34" charset="0"/>
              </a:rPr>
              <a:t>Develop community dog parks. </a:t>
            </a:r>
            <a:endParaRPr lang="en-US" sz="800" dirty="0">
              <a:effectLst/>
              <a:latin typeface="SymbolMT"/>
            </a:endParaRPr>
          </a:p>
          <a:p>
            <a:pPr lvl="1">
              <a:buFont typeface="Wingdings" pitchFamily="2" charset="2"/>
              <a:buChar char="q"/>
            </a:pPr>
            <a:r>
              <a:rPr lang="en-US" sz="800" b="0" dirty="0">
                <a:effectLst/>
                <a:latin typeface="Lato" panose="020F0502020204030203" pitchFamily="34" charset="0"/>
              </a:rPr>
              <a:t>Attract a local urgent care/medical facility affiliated with local hospital. </a:t>
            </a:r>
          </a:p>
          <a:p>
            <a:r>
              <a:rPr lang="en-US" sz="1000" i="1" dirty="0">
                <a:latin typeface="Lato" panose="020F0502020204030203" pitchFamily="34" charset="0"/>
              </a:rPr>
              <a:t>Foster Environmental Sustainability </a:t>
            </a:r>
          </a:p>
          <a:p>
            <a:pPr lvl="1">
              <a:buFont typeface="Wingdings" pitchFamily="2" charset="2"/>
              <a:buChar char="q"/>
            </a:pPr>
            <a:r>
              <a:rPr lang="en-US" sz="800" b="0" dirty="0">
                <a:effectLst/>
                <a:latin typeface="Lato" panose="020F0502020204030203" pitchFamily="34" charset="0"/>
              </a:rPr>
              <a:t>Humanize the scale and character of the built environment. </a:t>
            </a:r>
            <a:endParaRPr lang="en-US" sz="800" dirty="0">
              <a:effectLst/>
              <a:latin typeface="SymbolMT"/>
            </a:endParaRPr>
          </a:p>
          <a:p>
            <a:pPr lvl="1">
              <a:buFont typeface="Wingdings" pitchFamily="2" charset="2"/>
              <a:buChar char="q"/>
            </a:pPr>
            <a:r>
              <a:rPr lang="en-US" sz="800" dirty="0">
                <a:latin typeface="Lato" panose="020F0502020204030203" pitchFamily="34" charset="0"/>
              </a:rPr>
              <a:t>Advance sustainable building design practices for new construction to meet the Community Energy Plan goals. </a:t>
            </a:r>
          </a:p>
          <a:p>
            <a:pPr lvl="1">
              <a:buFont typeface="Wingdings" pitchFamily="2" charset="2"/>
              <a:buChar char="q"/>
            </a:pPr>
            <a:r>
              <a:rPr lang="en-US" sz="800" dirty="0">
                <a:latin typeface="Lato" panose="020F0502020204030203" pitchFamily="34" charset="0"/>
              </a:rPr>
              <a:t>Strategically increase the amount of natural open space and improve the tree canopy, with a focus on reducing heat island intensity, improving stormwater management, and increasing urban biodiversity. </a:t>
            </a:r>
          </a:p>
          <a:p>
            <a:pPr lvl="1">
              <a:buFont typeface="Wingdings" pitchFamily="2" charset="2"/>
              <a:buChar char="q"/>
            </a:pPr>
            <a:r>
              <a:rPr lang="en-US" sz="800" dirty="0">
                <a:latin typeface="Lato" panose="020F0502020204030203" pitchFamily="34" charset="0"/>
              </a:rPr>
              <a:t>Emphasize the incorporation of biophilic design elements into site plans, including private and public space, and the application of biophilic approaches to integration of the built and natural environments. </a:t>
            </a:r>
          </a:p>
          <a:p>
            <a:pPr lvl="1">
              <a:buFont typeface="Wingdings" pitchFamily="2" charset="2"/>
              <a:buChar char="q"/>
            </a:pPr>
            <a:r>
              <a:rPr lang="en-US" sz="800" dirty="0">
                <a:latin typeface="Lato" panose="020F0502020204030203" pitchFamily="34" charset="0"/>
              </a:rPr>
              <a:t>Create and support community gardens within the Pentagon City and Crystal City neighborhoods. </a:t>
            </a:r>
            <a:endParaRPr lang="en-US" sz="800" dirty="0">
              <a:effectLst/>
              <a:latin typeface="SymbolMT"/>
            </a:endParaRPr>
          </a:p>
          <a:p>
            <a:pPr>
              <a:lnSpc>
                <a:spcPct val="110000"/>
              </a:lnSpc>
            </a:pPr>
            <a:r>
              <a:rPr lang="en-US" sz="1000" i="1" dirty="0">
                <a:latin typeface="Lato" panose="020F0502020204030203" pitchFamily="34" charset="0"/>
              </a:rPr>
              <a:t>Encourage Engagement, Arts and Culture</a:t>
            </a:r>
            <a:r>
              <a:rPr lang="en-US" sz="900" i="1" dirty="0">
                <a:latin typeface="Lato" panose="020F0502020204030203" pitchFamily="34" charset="0"/>
              </a:rPr>
              <a:t> </a:t>
            </a:r>
          </a:p>
          <a:p>
            <a:pPr lvl="1">
              <a:lnSpc>
                <a:spcPct val="110000"/>
              </a:lnSpc>
              <a:buFont typeface="Wingdings" pitchFamily="2" charset="2"/>
              <a:buChar char="q"/>
            </a:pPr>
            <a:r>
              <a:rPr lang="en-US" sz="800" dirty="0">
                <a:latin typeface="Lato" panose="020F0502020204030203" pitchFamily="34" charset="0"/>
              </a:rPr>
              <a:t>Increase the opportunities for informally initiating and sustaining community in parks and community social spaces, both indoor and outdoor, convenient to the Aurora Hills, Crystal City, and 12th Street neighborhoods. </a:t>
            </a:r>
          </a:p>
          <a:p>
            <a:pPr lvl="1">
              <a:lnSpc>
                <a:spcPct val="110000"/>
              </a:lnSpc>
              <a:buFont typeface="Wingdings" pitchFamily="2" charset="2"/>
              <a:buChar char="q"/>
            </a:pPr>
            <a:r>
              <a:rPr lang="en-US" sz="800" dirty="0">
                <a:latin typeface="Lato" panose="020F0502020204030203" pitchFamily="34" charset="0"/>
              </a:rPr>
              <a:t>Develop a broader, deeper mix of programming, both public and private, and the associated venues to host the programming. </a:t>
            </a:r>
          </a:p>
          <a:p>
            <a:pPr lvl="1">
              <a:lnSpc>
                <a:spcPct val="110000"/>
              </a:lnSpc>
              <a:buFont typeface="Wingdings" pitchFamily="2" charset="2"/>
              <a:buChar char="q"/>
            </a:pPr>
            <a:r>
              <a:rPr lang="en-US" sz="800" dirty="0">
                <a:latin typeface="Lato" panose="020F0502020204030203" pitchFamily="34" charset="0"/>
              </a:rPr>
              <a:t>Convert the current Aurora Hills Senior Center to a full-service Senior Center for 22202 with a full-time director. </a:t>
            </a:r>
          </a:p>
          <a:p>
            <a:pPr lvl="1">
              <a:lnSpc>
                <a:spcPct val="110000"/>
              </a:lnSpc>
              <a:buFont typeface="Wingdings" pitchFamily="2" charset="2"/>
              <a:buChar char="q"/>
            </a:pPr>
            <a:r>
              <a:rPr lang="en-US" sz="800" dirty="0">
                <a:latin typeface="Lato" panose="020F0502020204030203" pitchFamily="34" charset="0"/>
              </a:rPr>
              <a:t>Encourage a migration to a “less-gated” residential development model that promotes deeper integration into the community. </a:t>
            </a:r>
          </a:p>
          <a:p>
            <a:pPr lvl="1">
              <a:lnSpc>
                <a:spcPct val="110000"/>
              </a:lnSpc>
              <a:buFont typeface="Wingdings" pitchFamily="2" charset="2"/>
              <a:buChar char="q"/>
            </a:pPr>
            <a:r>
              <a:rPr lang="en-US" sz="800" dirty="0">
                <a:latin typeface="Lato" panose="020F0502020204030203" pitchFamily="34" charset="0"/>
              </a:rPr>
              <a:t>Provide a Community Center and spaces to host large meetings and classes. </a:t>
            </a:r>
          </a:p>
          <a:p>
            <a:pPr lvl="1">
              <a:lnSpc>
                <a:spcPct val="110000"/>
              </a:lnSpc>
              <a:buFont typeface="Wingdings" pitchFamily="2" charset="2"/>
              <a:buChar char="q"/>
            </a:pPr>
            <a:r>
              <a:rPr lang="en-US" sz="800" dirty="0">
                <a:latin typeface="Lato" panose="020F0502020204030203" pitchFamily="34" charset="0"/>
              </a:rPr>
              <a:t>Create spaces to host performances and art exhibits. </a:t>
            </a:r>
          </a:p>
          <a:p>
            <a:pPr lvl="1">
              <a:lnSpc>
                <a:spcPct val="110000"/>
              </a:lnSpc>
              <a:buFont typeface="Wingdings" pitchFamily="2" charset="2"/>
              <a:buChar char="q"/>
            </a:pPr>
            <a:r>
              <a:rPr lang="en-US" sz="800" dirty="0">
                <a:latin typeface="Lato" panose="020F0502020204030203" pitchFamily="34" charset="0"/>
              </a:rPr>
              <a:t>Commission and install interactive and functional art to engage the public. </a:t>
            </a:r>
          </a:p>
          <a:p>
            <a:pPr>
              <a:lnSpc>
                <a:spcPct val="110000"/>
              </a:lnSpc>
            </a:pPr>
            <a:r>
              <a:rPr lang="en-US" sz="1000" i="1" dirty="0">
                <a:latin typeface="Lato" panose="020F0502020204030203" pitchFamily="34" charset="0"/>
              </a:rPr>
              <a:t>Extend the Multimodal Transportation Network </a:t>
            </a:r>
          </a:p>
          <a:p>
            <a:pPr lvl="1">
              <a:lnSpc>
                <a:spcPct val="110000"/>
              </a:lnSpc>
              <a:buFont typeface="Wingdings" pitchFamily="2" charset="2"/>
              <a:buChar char="q"/>
            </a:pPr>
            <a:r>
              <a:rPr lang="en-US" sz="800" dirty="0">
                <a:latin typeface="Lato" panose="020F0502020204030203" pitchFamily="34" charset="0"/>
              </a:rPr>
              <a:t>Develop improved, inclusive multimodal transportation options within and through 22202. </a:t>
            </a:r>
          </a:p>
          <a:p>
            <a:pPr lvl="1">
              <a:lnSpc>
                <a:spcPct val="110000"/>
              </a:lnSpc>
              <a:buFont typeface="Wingdings" pitchFamily="2" charset="2"/>
              <a:buChar char="q"/>
            </a:pPr>
            <a:r>
              <a:rPr lang="en-US" sz="800" dirty="0">
                <a:latin typeface="Lato" panose="020F0502020204030203" pitchFamily="34" charset="0"/>
              </a:rPr>
              <a:t>Provide short journey options beyond walking and biking range. </a:t>
            </a:r>
          </a:p>
          <a:p>
            <a:pPr lvl="1">
              <a:lnSpc>
                <a:spcPct val="110000"/>
              </a:lnSpc>
              <a:buFont typeface="Wingdings" pitchFamily="2" charset="2"/>
              <a:buChar char="q"/>
            </a:pPr>
            <a:r>
              <a:rPr lang="en-US" sz="800" dirty="0">
                <a:latin typeface="Lato" panose="020F0502020204030203" pitchFamily="34" charset="0"/>
              </a:rPr>
              <a:t>Design and implement better and safer connections across Route 1. </a:t>
            </a:r>
          </a:p>
          <a:p>
            <a:pPr lvl="1">
              <a:lnSpc>
                <a:spcPct val="110000"/>
              </a:lnSpc>
              <a:buFont typeface="Wingdings" pitchFamily="2" charset="2"/>
              <a:buChar char="q"/>
            </a:pPr>
            <a:r>
              <a:rPr lang="en-US" sz="800" dirty="0">
                <a:latin typeface="Lato" panose="020F0502020204030203" pitchFamily="34" charset="0"/>
              </a:rPr>
              <a:t>Implement the integrated bicycle network in accordance with the 2019 Bike Element. </a:t>
            </a:r>
          </a:p>
          <a:p>
            <a:pPr lvl="1">
              <a:lnSpc>
                <a:spcPct val="110000"/>
              </a:lnSpc>
              <a:buFont typeface="Wingdings" pitchFamily="2" charset="2"/>
              <a:buChar char="q"/>
            </a:pPr>
            <a:r>
              <a:rPr lang="en-US" sz="800" dirty="0">
                <a:latin typeface="Lato" panose="020F0502020204030203" pitchFamily="34" charset="0"/>
              </a:rPr>
              <a:t>Develop an integrated pedestrian network that connects neighborhoods and major nodes of the community, such as an integrated trail from Hume School to Roaches Run, with biophilic, artistic, and historical elements. </a:t>
            </a:r>
          </a:p>
          <a:p>
            <a:endParaRPr lang="en-US" sz="800" dirty="0"/>
          </a:p>
        </p:txBody>
      </p:sp>
      <p:sp>
        <p:nvSpPr>
          <p:cNvPr id="4" name="TextBox 3">
            <a:extLst>
              <a:ext uri="{FF2B5EF4-FFF2-40B4-BE49-F238E27FC236}">
                <a16:creationId xmlns:a16="http://schemas.microsoft.com/office/drawing/2014/main" id="{A37D5274-8810-B458-BF86-2A8808C5984D}"/>
              </a:ext>
            </a:extLst>
          </p:cNvPr>
          <p:cNvSpPr txBox="1"/>
          <p:nvPr/>
        </p:nvSpPr>
        <p:spPr>
          <a:xfrm>
            <a:off x="3048000" y="6558586"/>
            <a:ext cx="6096000" cy="307777"/>
          </a:xfrm>
          <a:prstGeom prst="rect">
            <a:avLst/>
          </a:prstGeom>
          <a:noFill/>
        </p:spPr>
        <p:txBody>
          <a:bodyPr wrap="square">
            <a:spAutoFit/>
          </a:bodyPr>
          <a:lstStyle/>
          <a:p>
            <a:pPr algn="ctr"/>
            <a:r>
              <a:rPr lang="en-US" sz="1400" dirty="0"/>
              <a:t>For Discussion, CPCC, October 3, 2023</a:t>
            </a:r>
          </a:p>
        </p:txBody>
      </p:sp>
    </p:spTree>
    <p:extLst>
      <p:ext uri="{BB962C8B-B14F-4D97-AF65-F5344CB8AC3E}">
        <p14:creationId xmlns:p14="http://schemas.microsoft.com/office/powerpoint/2010/main" val="250880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B3F1F-CB14-7A82-2B68-653A1F3C0FFD}"/>
              </a:ext>
            </a:extLst>
          </p:cNvPr>
          <p:cNvSpPr>
            <a:spLocks noGrp="1"/>
          </p:cNvSpPr>
          <p:nvPr>
            <p:ph type="title"/>
          </p:nvPr>
        </p:nvSpPr>
        <p:spPr/>
        <p:txBody>
          <a:bodyPr/>
          <a:lstStyle/>
          <a:p>
            <a:r>
              <a:rPr lang="en-US" dirty="0"/>
              <a:t>Tonight’s Review</a:t>
            </a:r>
          </a:p>
        </p:txBody>
      </p:sp>
      <p:sp>
        <p:nvSpPr>
          <p:cNvPr id="3" name="Content Placeholder 2">
            <a:extLst>
              <a:ext uri="{FF2B5EF4-FFF2-40B4-BE49-F238E27FC236}">
                <a16:creationId xmlns:a16="http://schemas.microsoft.com/office/drawing/2014/main" id="{7648B2D0-5B65-1F84-D2AB-91DBBC5F3D72}"/>
              </a:ext>
            </a:extLst>
          </p:cNvPr>
          <p:cNvSpPr>
            <a:spLocks noGrp="1"/>
          </p:cNvSpPr>
          <p:nvPr>
            <p:ph idx="1"/>
          </p:nvPr>
        </p:nvSpPr>
        <p:spPr/>
        <p:txBody>
          <a:bodyPr/>
          <a:lstStyle/>
          <a:p>
            <a:r>
              <a:rPr lang="en-US" dirty="0"/>
              <a:t>Comments and Questions</a:t>
            </a:r>
          </a:p>
          <a:p>
            <a:r>
              <a:rPr lang="en-US" dirty="0"/>
              <a:t>Areas of alignment / misalignment with other initiatives</a:t>
            </a:r>
          </a:p>
          <a:p>
            <a:r>
              <a:rPr lang="en-US" dirty="0"/>
              <a:t>Areas where supporting data may be available</a:t>
            </a:r>
          </a:p>
          <a:p>
            <a:r>
              <a:rPr lang="en-US" dirty="0"/>
              <a:t>Funding comments, as appropriate</a:t>
            </a:r>
          </a:p>
        </p:txBody>
      </p:sp>
      <p:sp>
        <p:nvSpPr>
          <p:cNvPr id="4" name="TextBox 3">
            <a:extLst>
              <a:ext uri="{FF2B5EF4-FFF2-40B4-BE49-F238E27FC236}">
                <a16:creationId xmlns:a16="http://schemas.microsoft.com/office/drawing/2014/main" id="{F41E3CD0-AA41-4D48-B06B-99A072A312E6}"/>
              </a:ext>
            </a:extLst>
          </p:cNvPr>
          <p:cNvSpPr txBox="1"/>
          <p:nvPr/>
        </p:nvSpPr>
        <p:spPr>
          <a:xfrm>
            <a:off x="3048000" y="6373525"/>
            <a:ext cx="6096000" cy="307777"/>
          </a:xfrm>
          <a:prstGeom prst="rect">
            <a:avLst/>
          </a:prstGeom>
          <a:noFill/>
        </p:spPr>
        <p:txBody>
          <a:bodyPr wrap="square">
            <a:spAutoFit/>
          </a:bodyPr>
          <a:lstStyle/>
          <a:p>
            <a:pPr algn="ctr"/>
            <a:r>
              <a:rPr lang="en-US" sz="1400" dirty="0"/>
              <a:t>For Discussion, CPCC, October 3, 2023</a:t>
            </a:r>
          </a:p>
        </p:txBody>
      </p:sp>
    </p:spTree>
    <p:extLst>
      <p:ext uri="{BB962C8B-B14F-4D97-AF65-F5344CB8AC3E}">
        <p14:creationId xmlns:p14="http://schemas.microsoft.com/office/powerpoint/2010/main" val="382011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CF8A9D6-BE76-84FE-7E72-711323D99E9E}"/>
              </a:ext>
            </a:extLst>
          </p:cNvPr>
          <p:cNvSpPr txBox="1"/>
          <p:nvPr/>
        </p:nvSpPr>
        <p:spPr>
          <a:xfrm rot="18878582">
            <a:off x="2675965" y="1907682"/>
            <a:ext cx="6333565" cy="2646878"/>
          </a:xfrm>
          <a:prstGeom prst="rect">
            <a:avLst/>
          </a:prstGeom>
          <a:noFill/>
        </p:spPr>
        <p:txBody>
          <a:bodyPr wrap="square" rtlCol="0">
            <a:spAutoFit/>
          </a:bodyPr>
          <a:lstStyle/>
          <a:p>
            <a:r>
              <a:rPr lang="en-US" sz="16600" dirty="0">
                <a:solidFill>
                  <a:schemeClr val="bg2">
                    <a:lumMod val="75000"/>
                  </a:schemeClr>
                </a:solidFill>
              </a:rPr>
              <a:t>DRAFT</a:t>
            </a:r>
          </a:p>
        </p:txBody>
      </p:sp>
      <p:sp>
        <p:nvSpPr>
          <p:cNvPr id="4" name="Title 3">
            <a:extLst>
              <a:ext uri="{FF2B5EF4-FFF2-40B4-BE49-F238E27FC236}">
                <a16:creationId xmlns:a16="http://schemas.microsoft.com/office/drawing/2014/main" id="{E112EFC5-7559-7458-6C93-4814E4A08E58}"/>
              </a:ext>
            </a:extLst>
          </p:cNvPr>
          <p:cNvSpPr>
            <a:spLocks noGrp="1"/>
          </p:cNvSpPr>
          <p:nvPr>
            <p:ph type="title"/>
          </p:nvPr>
        </p:nvSpPr>
        <p:spPr>
          <a:xfrm>
            <a:off x="838200" y="365125"/>
            <a:ext cx="10515600" cy="1325563"/>
          </a:xfrm>
        </p:spPr>
        <p:txBody>
          <a:bodyPr>
            <a:normAutofit/>
          </a:bodyPr>
          <a:lstStyle/>
          <a:p>
            <a:r>
              <a:rPr lang="en-US" dirty="0"/>
              <a:t>Livability Draft Priorities Oct 2023</a:t>
            </a:r>
          </a:p>
        </p:txBody>
      </p:sp>
      <p:sp>
        <p:nvSpPr>
          <p:cNvPr id="5" name="Content Placeholder 4">
            <a:extLst>
              <a:ext uri="{FF2B5EF4-FFF2-40B4-BE49-F238E27FC236}">
                <a16:creationId xmlns:a16="http://schemas.microsoft.com/office/drawing/2014/main" id="{A936905E-F242-5F1E-55EA-8C9D4F9D7B9B}"/>
              </a:ext>
            </a:extLst>
          </p:cNvPr>
          <p:cNvSpPr>
            <a:spLocks noGrp="1"/>
          </p:cNvSpPr>
          <p:nvPr>
            <p:ph idx="1"/>
          </p:nvPr>
        </p:nvSpPr>
        <p:spPr>
          <a:xfrm>
            <a:off x="838200" y="1825625"/>
            <a:ext cx="10515600" cy="4351338"/>
          </a:xfrm>
        </p:spPr>
        <p:txBody>
          <a:bodyPr>
            <a:normAutofit fontScale="70000" lnSpcReduction="20000"/>
          </a:bodyPr>
          <a:lstStyle/>
          <a:p>
            <a:pPr lvl="0"/>
            <a:r>
              <a:rPr lang="en-US" dirty="0"/>
              <a:t>First Tier - Elementary School, Community Center, Libraries, Open Space </a:t>
            </a:r>
          </a:p>
          <a:p>
            <a:pPr lvl="1"/>
            <a:r>
              <a:rPr lang="en-US" dirty="0"/>
              <a:t>Elementary School - 22202 needs a new centrally located, walkable elementary school to alleviate overcrowding at Oakridge.  Siting of the new school will be critical and should not adversely impact open space. </a:t>
            </a:r>
          </a:p>
          <a:p>
            <a:pPr lvl="1"/>
            <a:r>
              <a:rPr lang="en-US" dirty="0"/>
              <a:t>Community Center - The neighborhood needs a centrally located, walkable community center that meets the needs of our current and future population.  The center should retain the existing senior programs and community room and include additional features to be identified in community workshops.  These may include art gallery and studios, dance studios, performance places for theater, dance, comedy of various sizes and flexibility; places for hands-on workshops and lectures; game rooms; and flexible community meeting spaces of all sizes. </a:t>
            </a:r>
          </a:p>
          <a:p>
            <a:pPr lvl="1"/>
            <a:r>
              <a:rPr lang="en-US" dirty="0"/>
              <a:t>Libraries – The existing Aurora Hills library is a dated facility. A larger centrally located, walkable library is needed in addition to a smaller, separate branch in Crystal City.  </a:t>
            </a:r>
          </a:p>
          <a:p>
            <a:pPr lvl="1"/>
            <a:r>
              <a:rPr lang="en-US" dirty="0"/>
              <a:t>If the library and community center can be built in a single central location such as the existing site, the current library/community center programs should continue operations in a temporary facility during construction. </a:t>
            </a:r>
          </a:p>
          <a:p>
            <a:pPr lvl="1"/>
            <a:r>
              <a:rPr lang="en-US" dirty="0"/>
              <a:t>Planning, Design and Delivery of Open Space:  Throughout 22202, the community needs more green open space and less hardscape, preserving and increasing tree canopy.  However, delivery of planned parks is lagging site delivery, particularly in Crystal City. Complete the park planning in Crystal City and Virginia Highlands Park, ensuring community needs are assessed and met, and build them.  The addition of new county facilities should not decrease the net amount of open space.</a:t>
            </a:r>
          </a:p>
        </p:txBody>
      </p:sp>
      <p:sp>
        <p:nvSpPr>
          <p:cNvPr id="2" name="TextBox 1">
            <a:extLst>
              <a:ext uri="{FF2B5EF4-FFF2-40B4-BE49-F238E27FC236}">
                <a16:creationId xmlns:a16="http://schemas.microsoft.com/office/drawing/2014/main" id="{07E1E0E3-EA26-4050-ABDC-2415B3CD9938}"/>
              </a:ext>
            </a:extLst>
          </p:cNvPr>
          <p:cNvSpPr txBox="1"/>
          <p:nvPr/>
        </p:nvSpPr>
        <p:spPr>
          <a:xfrm>
            <a:off x="3048000" y="6373525"/>
            <a:ext cx="6096000" cy="307777"/>
          </a:xfrm>
          <a:prstGeom prst="rect">
            <a:avLst/>
          </a:prstGeom>
          <a:noFill/>
        </p:spPr>
        <p:txBody>
          <a:bodyPr wrap="square">
            <a:spAutoFit/>
          </a:bodyPr>
          <a:lstStyle/>
          <a:p>
            <a:pPr algn="ctr"/>
            <a:r>
              <a:rPr lang="en-US" sz="1400" dirty="0"/>
              <a:t>For Discussion, CPCC, October 3, 2023</a:t>
            </a:r>
          </a:p>
        </p:txBody>
      </p:sp>
    </p:spTree>
    <p:extLst>
      <p:ext uri="{BB962C8B-B14F-4D97-AF65-F5344CB8AC3E}">
        <p14:creationId xmlns:p14="http://schemas.microsoft.com/office/powerpoint/2010/main" val="3743869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CF8A9D6-BE76-84FE-7E72-711323D99E9E}"/>
              </a:ext>
            </a:extLst>
          </p:cNvPr>
          <p:cNvSpPr txBox="1"/>
          <p:nvPr/>
        </p:nvSpPr>
        <p:spPr>
          <a:xfrm rot="18878582">
            <a:off x="2675965" y="1907682"/>
            <a:ext cx="6333565" cy="2646878"/>
          </a:xfrm>
          <a:prstGeom prst="rect">
            <a:avLst/>
          </a:prstGeom>
          <a:noFill/>
        </p:spPr>
        <p:txBody>
          <a:bodyPr wrap="square" rtlCol="0">
            <a:spAutoFit/>
          </a:bodyPr>
          <a:lstStyle/>
          <a:p>
            <a:r>
              <a:rPr lang="en-US" sz="16600" dirty="0">
                <a:solidFill>
                  <a:schemeClr val="bg2">
                    <a:lumMod val="75000"/>
                  </a:schemeClr>
                </a:solidFill>
              </a:rPr>
              <a:t>DRAFT</a:t>
            </a:r>
          </a:p>
        </p:txBody>
      </p:sp>
      <p:sp>
        <p:nvSpPr>
          <p:cNvPr id="4" name="Title 3">
            <a:extLst>
              <a:ext uri="{FF2B5EF4-FFF2-40B4-BE49-F238E27FC236}">
                <a16:creationId xmlns:a16="http://schemas.microsoft.com/office/drawing/2014/main" id="{E112EFC5-7559-7458-6C93-4814E4A08E58}"/>
              </a:ext>
            </a:extLst>
          </p:cNvPr>
          <p:cNvSpPr>
            <a:spLocks noGrp="1"/>
          </p:cNvSpPr>
          <p:nvPr>
            <p:ph type="title"/>
          </p:nvPr>
        </p:nvSpPr>
        <p:spPr>
          <a:xfrm>
            <a:off x="838200" y="365125"/>
            <a:ext cx="10515600" cy="1325563"/>
          </a:xfrm>
        </p:spPr>
        <p:txBody>
          <a:bodyPr>
            <a:normAutofit/>
          </a:bodyPr>
          <a:lstStyle/>
          <a:p>
            <a:r>
              <a:rPr lang="en-US" dirty="0"/>
              <a:t>Livability Draft Priorities Oct 2023</a:t>
            </a:r>
          </a:p>
        </p:txBody>
      </p:sp>
      <p:sp>
        <p:nvSpPr>
          <p:cNvPr id="5" name="Content Placeholder 4">
            <a:extLst>
              <a:ext uri="{FF2B5EF4-FFF2-40B4-BE49-F238E27FC236}">
                <a16:creationId xmlns:a16="http://schemas.microsoft.com/office/drawing/2014/main" id="{A936905E-F242-5F1E-55EA-8C9D4F9D7B9B}"/>
              </a:ext>
            </a:extLst>
          </p:cNvPr>
          <p:cNvSpPr>
            <a:spLocks noGrp="1"/>
          </p:cNvSpPr>
          <p:nvPr>
            <p:ph idx="1"/>
          </p:nvPr>
        </p:nvSpPr>
        <p:spPr>
          <a:xfrm>
            <a:off x="838200" y="1825625"/>
            <a:ext cx="10515600" cy="4351338"/>
          </a:xfrm>
        </p:spPr>
        <p:txBody>
          <a:bodyPr>
            <a:normAutofit fontScale="77500" lnSpcReduction="20000"/>
          </a:bodyPr>
          <a:lstStyle/>
          <a:p>
            <a:pPr lvl="0"/>
            <a:r>
              <a:rPr lang="en-US" dirty="0"/>
              <a:t>Second Tier: </a:t>
            </a:r>
          </a:p>
          <a:p>
            <a:pPr lvl="1"/>
            <a:r>
              <a:rPr lang="en-US" dirty="0"/>
              <a:t>Housing – Because of our extraordinary successes in delivering additional affordable housing units of all kinds the last few years, the community would like to shift focus to other priorities to ensure that the infrastructure is delivered for current and future residents.  The community has an ongoing interest in helping existing and future residents to remain in the neighborhood.</a:t>
            </a:r>
          </a:p>
          <a:p>
            <a:pPr lvl="1"/>
            <a:r>
              <a:rPr lang="en-US" dirty="0"/>
              <a:t>Green Ribbon (pedestrian and bike network): Provide continuous biophilic connected routes throughout 22202 and beyond, particularly to increase porosity through the superblocks– and that are green, supporting the local functioning ecosystem!  Develop more detailed design guidelines for the green ribbon that support this vision across the community.</a:t>
            </a:r>
          </a:p>
          <a:p>
            <a:pPr lvl="1"/>
            <a:r>
              <a:rPr lang="en-US" dirty="0"/>
              <a:t>Route 1 - The community continues to strongly disagree with the current plan to bring Route 1 to grade, and considers it critical that the alternative options of the pedestrian underpass or the Barnes Dance be incorporated into the design. The TDM (traffic demand management) for Route 1 and other projects should be integrated into an overall 22202-wide master TDM plan.</a:t>
            </a:r>
          </a:p>
          <a:p>
            <a:pPr lvl="1"/>
            <a:r>
              <a:rPr lang="en-US" dirty="0"/>
              <a:t>A comprehensive community-wide transportation and plan is required across development projects and neighboring communities and counties, that considers traffic calming and other tools to ensure multi-modal transit and safety across 22202.</a:t>
            </a:r>
          </a:p>
          <a:p>
            <a:pPr lvl="1"/>
            <a:r>
              <a:rPr lang="en-US" dirty="0"/>
              <a:t>Revitalize The Underground – Both as a commuter route as well as new uses for the empty retail spaces. </a:t>
            </a:r>
          </a:p>
          <a:p>
            <a:endParaRPr lang="en-US" dirty="0"/>
          </a:p>
        </p:txBody>
      </p:sp>
      <p:sp>
        <p:nvSpPr>
          <p:cNvPr id="2" name="TextBox 1">
            <a:extLst>
              <a:ext uri="{FF2B5EF4-FFF2-40B4-BE49-F238E27FC236}">
                <a16:creationId xmlns:a16="http://schemas.microsoft.com/office/drawing/2014/main" id="{F9706B17-F33C-D790-13D0-82515F1BDC4E}"/>
              </a:ext>
            </a:extLst>
          </p:cNvPr>
          <p:cNvSpPr txBox="1"/>
          <p:nvPr/>
        </p:nvSpPr>
        <p:spPr>
          <a:xfrm>
            <a:off x="3048000" y="6373525"/>
            <a:ext cx="6096000" cy="307777"/>
          </a:xfrm>
          <a:prstGeom prst="rect">
            <a:avLst/>
          </a:prstGeom>
          <a:noFill/>
        </p:spPr>
        <p:txBody>
          <a:bodyPr wrap="square">
            <a:spAutoFit/>
          </a:bodyPr>
          <a:lstStyle/>
          <a:p>
            <a:pPr algn="ctr"/>
            <a:r>
              <a:rPr lang="en-US" sz="1400" dirty="0"/>
              <a:t>For Discussion, CPCC, October 3, 2023</a:t>
            </a:r>
          </a:p>
        </p:txBody>
      </p:sp>
    </p:spTree>
    <p:extLst>
      <p:ext uri="{BB962C8B-B14F-4D97-AF65-F5344CB8AC3E}">
        <p14:creationId xmlns:p14="http://schemas.microsoft.com/office/powerpoint/2010/main" val="94725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CF8A9D6-BE76-84FE-7E72-711323D99E9E}"/>
              </a:ext>
            </a:extLst>
          </p:cNvPr>
          <p:cNvSpPr txBox="1"/>
          <p:nvPr/>
        </p:nvSpPr>
        <p:spPr>
          <a:xfrm rot="18878582">
            <a:off x="2675965" y="1907682"/>
            <a:ext cx="6333565" cy="2646878"/>
          </a:xfrm>
          <a:prstGeom prst="rect">
            <a:avLst/>
          </a:prstGeom>
          <a:noFill/>
        </p:spPr>
        <p:txBody>
          <a:bodyPr wrap="square" rtlCol="0">
            <a:spAutoFit/>
          </a:bodyPr>
          <a:lstStyle/>
          <a:p>
            <a:r>
              <a:rPr lang="en-US" sz="16600" dirty="0">
                <a:solidFill>
                  <a:schemeClr val="bg2">
                    <a:lumMod val="75000"/>
                  </a:schemeClr>
                </a:solidFill>
              </a:rPr>
              <a:t>DRAFT</a:t>
            </a:r>
          </a:p>
        </p:txBody>
      </p:sp>
      <p:sp>
        <p:nvSpPr>
          <p:cNvPr id="4" name="Title 3">
            <a:extLst>
              <a:ext uri="{FF2B5EF4-FFF2-40B4-BE49-F238E27FC236}">
                <a16:creationId xmlns:a16="http://schemas.microsoft.com/office/drawing/2014/main" id="{E112EFC5-7559-7458-6C93-4814E4A08E58}"/>
              </a:ext>
            </a:extLst>
          </p:cNvPr>
          <p:cNvSpPr>
            <a:spLocks noGrp="1"/>
          </p:cNvSpPr>
          <p:nvPr>
            <p:ph type="title"/>
          </p:nvPr>
        </p:nvSpPr>
        <p:spPr>
          <a:xfrm>
            <a:off x="838200" y="365125"/>
            <a:ext cx="10515600" cy="1325563"/>
          </a:xfrm>
        </p:spPr>
        <p:txBody>
          <a:bodyPr>
            <a:normAutofit/>
          </a:bodyPr>
          <a:lstStyle/>
          <a:p>
            <a:r>
              <a:rPr lang="en-US" dirty="0"/>
              <a:t>Livability Draft Priorities Oct 2023</a:t>
            </a:r>
          </a:p>
        </p:txBody>
      </p:sp>
      <p:sp>
        <p:nvSpPr>
          <p:cNvPr id="5" name="Content Placeholder 4">
            <a:extLst>
              <a:ext uri="{FF2B5EF4-FFF2-40B4-BE49-F238E27FC236}">
                <a16:creationId xmlns:a16="http://schemas.microsoft.com/office/drawing/2014/main" id="{A936905E-F242-5F1E-55EA-8C9D4F9D7B9B}"/>
              </a:ext>
            </a:extLst>
          </p:cNvPr>
          <p:cNvSpPr>
            <a:spLocks noGrp="1"/>
          </p:cNvSpPr>
          <p:nvPr>
            <p:ph idx="1"/>
          </p:nvPr>
        </p:nvSpPr>
        <p:spPr>
          <a:xfrm>
            <a:off x="838200" y="1825625"/>
            <a:ext cx="10515600" cy="4351338"/>
          </a:xfrm>
        </p:spPr>
        <p:txBody>
          <a:bodyPr>
            <a:normAutofit fontScale="92500"/>
          </a:bodyPr>
          <a:lstStyle/>
          <a:p>
            <a:pPr lvl="0"/>
            <a:r>
              <a:rPr lang="en-US" dirty="0"/>
              <a:t>Third Tier</a:t>
            </a:r>
          </a:p>
          <a:p>
            <a:pPr lvl="1"/>
            <a:r>
              <a:rPr lang="en-US" dirty="0"/>
              <a:t>Child care services: Even though there have been considerable progress in the provisioning of child care in 22202, with the increasing population, the community needs more affordable childcare options, including qualified individuals offering licensed child care at their homes.  </a:t>
            </a:r>
          </a:p>
          <a:p>
            <a:pPr lvl="1"/>
            <a:r>
              <a:rPr lang="en-US" dirty="0"/>
              <a:t>A second entrance for the Pentagon City Metro, at 15th &amp; Hayes on the Virginia Highlands Park corner.  Historically this has been one of the most used stations in the Metro and a second entrance has been on the neighborhood’s list for many years in order to ease congestion. </a:t>
            </a:r>
          </a:p>
          <a:p>
            <a:pPr lvl="1"/>
            <a:r>
              <a:rPr lang="en-US" dirty="0"/>
              <a:t>Essential Services:  The neighborhood needs to maintain supermarkets and other essential services with appropriate parking. </a:t>
            </a:r>
          </a:p>
          <a:p>
            <a:pPr lvl="1"/>
            <a:r>
              <a:rPr lang="en-US" dirty="0"/>
              <a:t>A pilot project to test feasibility of a “jitney” service to provide local, connecting transit option for those who cannot bike or walk to local resources. </a:t>
            </a:r>
          </a:p>
          <a:p>
            <a:endParaRPr lang="en-US" dirty="0"/>
          </a:p>
        </p:txBody>
      </p:sp>
      <p:sp>
        <p:nvSpPr>
          <p:cNvPr id="2" name="TextBox 1">
            <a:extLst>
              <a:ext uri="{FF2B5EF4-FFF2-40B4-BE49-F238E27FC236}">
                <a16:creationId xmlns:a16="http://schemas.microsoft.com/office/drawing/2014/main" id="{43A37226-BAAE-D093-7C70-DE0EFA16D9D0}"/>
              </a:ext>
            </a:extLst>
          </p:cNvPr>
          <p:cNvSpPr txBox="1"/>
          <p:nvPr/>
        </p:nvSpPr>
        <p:spPr>
          <a:xfrm>
            <a:off x="3048000" y="6373525"/>
            <a:ext cx="6096000" cy="307777"/>
          </a:xfrm>
          <a:prstGeom prst="rect">
            <a:avLst/>
          </a:prstGeom>
          <a:noFill/>
        </p:spPr>
        <p:txBody>
          <a:bodyPr wrap="square">
            <a:spAutoFit/>
          </a:bodyPr>
          <a:lstStyle/>
          <a:p>
            <a:pPr algn="ctr"/>
            <a:r>
              <a:rPr lang="en-US" sz="1400" dirty="0"/>
              <a:t>For Discussion, CPCC, October 3, 2023</a:t>
            </a:r>
          </a:p>
        </p:txBody>
      </p:sp>
    </p:spTree>
    <p:extLst>
      <p:ext uri="{BB962C8B-B14F-4D97-AF65-F5344CB8AC3E}">
        <p14:creationId xmlns:p14="http://schemas.microsoft.com/office/powerpoint/2010/main" val="329654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03BBF-7496-35FE-B7E4-79786E981DAD}"/>
              </a:ext>
            </a:extLst>
          </p:cNvPr>
          <p:cNvSpPr>
            <a:spLocks noGrp="1"/>
          </p:cNvSpPr>
          <p:nvPr>
            <p:ph type="title"/>
          </p:nvPr>
        </p:nvSpPr>
        <p:spPr/>
        <p:txBody>
          <a:bodyPr/>
          <a:lstStyle/>
          <a:p>
            <a:r>
              <a:rPr lang="en-US" dirty="0"/>
              <a:t>Emergent Issues and </a:t>
            </a:r>
            <a:r>
              <a:rPr lang="en-US" dirty="0" err="1"/>
              <a:t>Opportunties</a:t>
            </a:r>
            <a:endParaRPr lang="en-US" dirty="0"/>
          </a:p>
        </p:txBody>
      </p:sp>
      <p:sp>
        <p:nvSpPr>
          <p:cNvPr id="3" name="Content Placeholder 2">
            <a:extLst>
              <a:ext uri="{FF2B5EF4-FFF2-40B4-BE49-F238E27FC236}">
                <a16:creationId xmlns:a16="http://schemas.microsoft.com/office/drawing/2014/main" id="{3D9E0C59-2E68-44E6-018E-BA4BB1AA95DC}"/>
              </a:ext>
            </a:extLst>
          </p:cNvPr>
          <p:cNvSpPr>
            <a:spLocks noGrp="1"/>
          </p:cNvSpPr>
          <p:nvPr>
            <p:ph idx="1"/>
          </p:nvPr>
        </p:nvSpPr>
        <p:spPr/>
        <p:txBody>
          <a:bodyPr>
            <a:normAutofit/>
          </a:bodyPr>
          <a:lstStyle/>
          <a:p>
            <a:r>
              <a:rPr lang="en-US" dirty="0"/>
              <a:t>Emergent Issues</a:t>
            </a:r>
          </a:p>
          <a:p>
            <a:pPr lvl="1"/>
            <a:r>
              <a:rPr lang="en-US" dirty="0"/>
              <a:t>23rd street restaurant row small area plan – preserve and maintain the historic character of restaurant row and independent retail. </a:t>
            </a:r>
          </a:p>
          <a:p>
            <a:pPr lvl="1"/>
            <a:r>
              <a:rPr lang="en-US" dirty="0" err="1"/>
              <a:t>Synetic</a:t>
            </a:r>
            <a:r>
              <a:rPr lang="en-US" dirty="0"/>
              <a:t> departure – paucity of arts and culture offerings in 22202</a:t>
            </a:r>
          </a:p>
          <a:p>
            <a:pPr lvl="1"/>
            <a:r>
              <a:rPr lang="en-US" dirty="0"/>
              <a:t>Pentagon Centre alignment</a:t>
            </a:r>
          </a:p>
          <a:p>
            <a:r>
              <a:rPr lang="en-US" dirty="0"/>
              <a:t>Opportunities to do better/ best practices</a:t>
            </a:r>
          </a:p>
          <a:p>
            <a:pPr lvl="1"/>
            <a:r>
              <a:rPr lang="en-US" dirty="0"/>
              <a:t>Improved porosity through superblocks</a:t>
            </a:r>
          </a:p>
          <a:p>
            <a:pPr lvl="1"/>
            <a:r>
              <a:rPr lang="en-US" dirty="0"/>
              <a:t>Concurrent delivery of parks with sites</a:t>
            </a:r>
          </a:p>
          <a:p>
            <a:pPr lvl="1"/>
            <a:r>
              <a:rPr lang="en-US" dirty="0"/>
              <a:t>Green ribbon detail planning (gaps, eco-system support)</a:t>
            </a:r>
          </a:p>
          <a:p>
            <a:pPr lvl="1"/>
            <a:r>
              <a:rPr lang="en-US" dirty="0"/>
              <a:t>Less hardscape, more green space in parks and open space</a:t>
            </a:r>
          </a:p>
          <a:p>
            <a:endParaRPr lang="en-US" dirty="0"/>
          </a:p>
          <a:p>
            <a:endParaRPr lang="en-US" dirty="0"/>
          </a:p>
        </p:txBody>
      </p:sp>
      <p:sp>
        <p:nvSpPr>
          <p:cNvPr id="4" name="TextBox 3">
            <a:extLst>
              <a:ext uri="{FF2B5EF4-FFF2-40B4-BE49-F238E27FC236}">
                <a16:creationId xmlns:a16="http://schemas.microsoft.com/office/drawing/2014/main" id="{3C04DECD-75FE-D690-8C27-EBB5FAEE8D4D}"/>
              </a:ext>
            </a:extLst>
          </p:cNvPr>
          <p:cNvSpPr txBox="1"/>
          <p:nvPr/>
        </p:nvSpPr>
        <p:spPr>
          <a:xfrm>
            <a:off x="3048000" y="6373525"/>
            <a:ext cx="6096000" cy="307777"/>
          </a:xfrm>
          <a:prstGeom prst="rect">
            <a:avLst/>
          </a:prstGeom>
          <a:noFill/>
        </p:spPr>
        <p:txBody>
          <a:bodyPr wrap="square">
            <a:spAutoFit/>
          </a:bodyPr>
          <a:lstStyle/>
          <a:p>
            <a:pPr algn="ctr"/>
            <a:r>
              <a:rPr lang="en-US" sz="1400" dirty="0"/>
              <a:t>For Discussion, CPCC, October 3, 2023</a:t>
            </a:r>
          </a:p>
        </p:txBody>
      </p:sp>
    </p:spTree>
    <p:extLst>
      <p:ext uri="{BB962C8B-B14F-4D97-AF65-F5344CB8AC3E}">
        <p14:creationId xmlns:p14="http://schemas.microsoft.com/office/powerpoint/2010/main" val="367004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455A-6D7C-2BD2-B39B-CEB6E3FEBFD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EA413BB-D04A-8B8E-C3E2-F26BB86E064F}"/>
              </a:ext>
            </a:extLst>
          </p:cNvPr>
          <p:cNvSpPr>
            <a:spLocks noGrp="1"/>
          </p:cNvSpPr>
          <p:nvPr>
            <p:ph idx="1"/>
          </p:nvPr>
        </p:nvSpPr>
        <p:spPr/>
        <p:txBody>
          <a:bodyPr/>
          <a:lstStyle/>
          <a:p>
            <a:r>
              <a:rPr lang="en-US" dirty="0"/>
              <a:t>Livability22202 Community Meeting 26 October 2023</a:t>
            </a:r>
          </a:p>
          <a:p>
            <a:r>
              <a:rPr lang="en-US" dirty="0"/>
              <a:t>Priorities submitted via CPCC to County Staff</a:t>
            </a:r>
          </a:p>
          <a:p>
            <a:r>
              <a:rPr lang="en-US" dirty="0"/>
              <a:t>Follow up Workshops, potential topics under consideration</a:t>
            </a:r>
          </a:p>
        </p:txBody>
      </p:sp>
      <p:sp>
        <p:nvSpPr>
          <p:cNvPr id="4" name="TextBox 3">
            <a:extLst>
              <a:ext uri="{FF2B5EF4-FFF2-40B4-BE49-F238E27FC236}">
                <a16:creationId xmlns:a16="http://schemas.microsoft.com/office/drawing/2014/main" id="{EE5FAF9B-2F03-DD6D-B880-BA24875ECC3B}"/>
              </a:ext>
            </a:extLst>
          </p:cNvPr>
          <p:cNvSpPr txBox="1"/>
          <p:nvPr/>
        </p:nvSpPr>
        <p:spPr>
          <a:xfrm>
            <a:off x="3048000" y="6373525"/>
            <a:ext cx="6096000" cy="307777"/>
          </a:xfrm>
          <a:prstGeom prst="rect">
            <a:avLst/>
          </a:prstGeom>
          <a:noFill/>
        </p:spPr>
        <p:txBody>
          <a:bodyPr wrap="square">
            <a:spAutoFit/>
          </a:bodyPr>
          <a:lstStyle/>
          <a:p>
            <a:pPr algn="ctr"/>
            <a:r>
              <a:rPr lang="en-US" sz="1400" dirty="0"/>
              <a:t>For Discussion, CPCC, October 3, 2023</a:t>
            </a:r>
          </a:p>
        </p:txBody>
      </p:sp>
    </p:spTree>
    <p:extLst>
      <p:ext uri="{BB962C8B-B14F-4D97-AF65-F5344CB8AC3E}">
        <p14:creationId xmlns:p14="http://schemas.microsoft.com/office/powerpoint/2010/main" val="1484976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16295</TotalTime>
  <Words>1504</Words>
  <Application>Microsoft Macintosh PowerPoint</Application>
  <PresentationFormat>Widescreen</PresentationFormat>
  <Paragraphs>90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Lato</vt:lpstr>
      <vt:lpstr>SymbolMT</vt:lpstr>
      <vt:lpstr>Wingdings</vt:lpstr>
      <vt:lpstr>Office Theme</vt:lpstr>
      <vt:lpstr>Overview</vt:lpstr>
      <vt:lpstr>Livability22202 Action Plan, Key Priorities (Exec Summary), Nov 2019</vt:lpstr>
      <vt:lpstr>Tonight’s Review</vt:lpstr>
      <vt:lpstr>Livability Draft Priorities Oct 2023</vt:lpstr>
      <vt:lpstr>Livability Draft Priorities Oct 2023</vt:lpstr>
      <vt:lpstr>Livability Draft Priorities Oct 2023</vt:lpstr>
      <vt:lpstr>Emergent Issues and Opportunties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Livability Priorities Sept 2023</dc:title>
  <dc:creator>mdowell9801 mdowell9801</dc:creator>
  <cp:lastModifiedBy>mdowell9801 mdowell9801</cp:lastModifiedBy>
  <cp:revision>18</cp:revision>
  <cp:lastPrinted>2023-10-11T23:00:25Z</cp:lastPrinted>
  <dcterms:created xsi:type="dcterms:W3CDTF">2023-09-21T20:42:36Z</dcterms:created>
  <dcterms:modified xsi:type="dcterms:W3CDTF">2023-10-20T00:07:28Z</dcterms:modified>
</cp:coreProperties>
</file>