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8"/>
  </p:notesMasterIdLst>
  <p:sldIdLst>
    <p:sldId id="275" r:id="rId3"/>
    <p:sldId id="305" r:id="rId4"/>
    <p:sldId id="286" r:id="rId5"/>
    <p:sldId id="285" r:id="rId6"/>
    <p:sldId id="284" r:id="rId7"/>
    <p:sldId id="290" r:id="rId8"/>
    <p:sldId id="291" r:id="rId9"/>
    <p:sldId id="273" r:id="rId10"/>
    <p:sldId id="256" r:id="rId11"/>
    <p:sldId id="303" r:id="rId12"/>
    <p:sldId id="257" r:id="rId13"/>
    <p:sldId id="288" r:id="rId14"/>
    <p:sldId id="296" r:id="rId15"/>
    <p:sldId id="293" r:id="rId16"/>
    <p:sldId id="302" r:id="rId17"/>
    <p:sldId id="298" r:id="rId18"/>
    <p:sldId id="280" r:id="rId19"/>
    <p:sldId id="306" r:id="rId20"/>
    <p:sldId id="283" r:id="rId21"/>
    <p:sldId id="289" r:id="rId22"/>
    <p:sldId id="299" r:id="rId23"/>
    <p:sldId id="282" r:id="rId24"/>
    <p:sldId id="301" r:id="rId25"/>
    <p:sldId id="30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9D1E9"/>
    <a:srgbClr val="69E9E9"/>
    <a:srgbClr val="156082"/>
    <a:srgbClr val="7F7F7F"/>
    <a:srgbClr val="4472C4"/>
    <a:srgbClr val="A6A6A6"/>
    <a:srgbClr val="C5E0B4"/>
    <a:srgbClr val="DEE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278" autoAdjust="0"/>
    <p:restoredTop sz="94660"/>
  </p:normalViewPr>
  <p:slideViewPr>
    <p:cSldViewPr snapToGrid="0">
      <p:cViewPr varScale="1">
        <p:scale>
          <a:sx n="152" d="100"/>
          <a:sy n="152" d="100"/>
        </p:scale>
        <p:origin x="140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7EEF34-AE92-4566-BC8E-15A868CFC19F}" type="datetimeFigureOut">
              <a:rPr lang="en-US" smtClean="0"/>
              <a:t>2/11/2025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867FA7-5A24-4037-91DA-74A0BB76ACD5}" type="slidenum">
              <a:rPr lang="en-US" smtClean="0"/>
              <a:t>‹#›</a:t>
            </a:fld>
            <a:endParaRPr lang="en-US" dirty="0"/>
          </a:p>
        </p:txBody>
      </p:sp>
    </p:spTree>
    <p:extLst>
      <p:ext uri="{BB962C8B-B14F-4D97-AF65-F5344CB8AC3E}">
        <p14:creationId xmlns:p14="http://schemas.microsoft.com/office/powerpoint/2010/main" val="2540973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94B74-24A9-B984-940D-B1D2A5E92E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C18009-4C09-4309-DB34-68FD19862A7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BA19B5-B5EA-931B-DD05-E3A20FCC9797}"/>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3180C3CA-02F7-25FC-658B-6B8EAADE4C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204843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EDD23-0767-CBFD-668F-00A114E9AB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575657-9AA8-A0B9-ABFB-B8670ED3DF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5455D9-2C31-7D22-F7FE-00A9506807A8}"/>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AB0E8EF1-1400-90A8-612C-D5D1AFB9E30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9186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0B70C-D2D1-45E3-332F-3C04B04AAA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98E2BB-3AE7-B71C-839E-072DA720C9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29FC9-B562-62B1-D2D7-1706E91734D0}"/>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EA22C834-D304-41A0-1ADC-4637C1DB492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51795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6C6CD7-A63C-812E-DF34-68548E8D3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1445F-B459-D8FB-B8C8-E33A720AFA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307FEB-5B0E-6F12-63D6-86A006758A31}"/>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1AD03D01-0613-6749-8820-346B35FF1A5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11763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8B985-DCC8-4A74-E847-A87BAC80BF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B519D-3A5F-0A6D-15D3-1BCFC78DDD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4BFE57-FEE9-01C5-7BF2-138A294AA2AD}"/>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99D4A0FF-CFE6-7DA9-7D32-B8BDE943716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34380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5026EA-F561-85B9-8657-21A0D0551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FA0757-EE51-5D68-B487-0646F01A90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A7063-C0A2-A345-4604-27085FC5F526}"/>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6AFD3A34-5F73-10F1-0106-91D11B2216E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34077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9A1FC5-B903-F072-7FC6-47CCD9E89C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FAEE0-419E-8B27-F36F-8504CAE05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7964D4-9CCC-D609-2BBA-5E12B6AA21B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7D208D-F0AF-9CBE-A108-D6AD46F09121}"/>
              </a:ext>
            </a:extLst>
          </p:cNvPr>
          <p:cNvSpPr>
            <a:spLocks noGrp="1"/>
          </p:cNvSpPr>
          <p:nvPr>
            <p:ph type="sldNum" sz="quarter" idx="5"/>
          </p:nvPr>
        </p:nvSpPr>
        <p:spPr/>
        <p:txBody>
          <a:bodyPr/>
          <a:lstStyle/>
          <a:p>
            <a:fld id="{98867FA7-5A24-4037-91DA-74A0BB76ACD5}" type="slidenum">
              <a:rPr lang="en-US" smtClean="0"/>
              <a:t>4</a:t>
            </a:fld>
            <a:endParaRPr lang="en-US" dirty="0"/>
          </a:p>
        </p:txBody>
      </p:sp>
    </p:spTree>
    <p:extLst>
      <p:ext uri="{BB962C8B-B14F-4D97-AF65-F5344CB8AC3E}">
        <p14:creationId xmlns:p14="http://schemas.microsoft.com/office/powerpoint/2010/main" val="12590254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5A1F4-E6A4-135B-C9D9-49711E2016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D16F83-D248-689B-18B4-6D9102213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F6A9C0-6A61-604B-CCE9-FCBC1A7EDB6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20F9F4-E7E3-12D5-45DA-E362AC76C8C2}"/>
              </a:ext>
            </a:extLst>
          </p:cNvPr>
          <p:cNvSpPr>
            <a:spLocks noGrp="1"/>
          </p:cNvSpPr>
          <p:nvPr>
            <p:ph type="sldNum" sz="quarter" idx="5"/>
          </p:nvPr>
        </p:nvSpPr>
        <p:spPr/>
        <p:txBody>
          <a:bodyPr/>
          <a:lstStyle/>
          <a:p>
            <a:fld id="{98867FA7-5A24-4037-91DA-74A0BB76ACD5}" type="slidenum">
              <a:rPr lang="en-US" smtClean="0"/>
              <a:t>10</a:t>
            </a:fld>
            <a:endParaRPr lang="en-US" dirty="0"/>
          </a:p>
        </p:txBody>
      </p:sp>
    </p:spTree>
    <p:extLst>
      <p:ext uri="{BB962C8B-B14F-4D97-AF65-F5344CB8AC3E}">
        <p14:creationId xmlns:p14="http://schemas.microsoft.com/office/powerpoint/2010/main" val="22101281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B59816-0B34-31DF-4BCD-BD7F0F853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45D3FB-8E42-2DA6-3724-8B88D7A51D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6FA507-02B2-1971-AF94-2CD8D6AAC42C}"/>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406D21F0-D01A-A854-D8B7-978A0A4E098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5238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0FED1-E036-4561-B336-66466B323C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90959D-A255-C7F7-834E-8C36CEE793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30162-51CC-FDC5-EA5C-A66A5AD1D96C}"/>
              </a:ext>
            </a:extLst>
          </p:cNvPr>
          <p:cNvSpPr>
            <a:spLocks noGrp="1"/>
          </p:cNvSpPr>
          <p:nvPr>
            <p:ph type="body" idx="1"/>
          </p:nvPr>
        </p:nvSpPr>
        <p:spPr/>
        <p:txBody>
          <a:bodyPr/>
          <a:lstStyle/>
          <a:p>
            <a:endParaRPr lang="en-US" dirty="0">
              <a:solidFill>
                <a:schemeClr val="bg1"/>
              </a:solidFill>
            </a:endParaRPr>
          </a:p>
        </p:txBody>
      </p:sp>
      <p:sp>
        <p:nvSpPr>
          <p:cNvPr id="4" name="Slide Number Placeholder 3">
            <a:extLst>
              <a:ext uri="{FF2B5EF4-FFF2-40B4-BE49-F238E27FC236}">
                <a16:creationId xmlns:a16="http://schemas.microsoft.com/office/drawing/2014/main" id="{A5BF6B36-8258-1449-7F0E-15F2B5EED04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0D2925-9E53-4B85-AA2D-141C18FC2B6C}"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16683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67FA7-5A24-4037-91DA-74A0BB76ACD5}" type="slidenum">
              <a:rPr lang="en-US" smtClean="0"/>
              <a:t>17</a:t>
            </a:fld>
            <a:endParaRPr lang="en-US" dirty="0"/>
          </a:p>
        </p:txBody>
      </p:sp>
    </p:spTree>
    <p:extLst>
      <p:ext uri="{BB962C8B-B14F-4D97-AF65-F5344CB8AC3E}">
        <p14:creationId xmlns:p14="http://schemas.microsoft.com/office/powerpoint/2010/main" val="3644810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8867FA7-5A24-4037-91DA-74A0BB76ACD5}" type="slidenum">
              <a:rPr lang="en-US" smtClean="0"/>
              <a:t>19</a:t>
            </a:fld>
            <a:endParaRPr lang="en-US" dirty="0"/>
          </a:p>
        </p:txBody>
      </p:sp>
    </p:spTree>
    <p:extLst>
      <p:ext uri="{BB962C8B-B14F-4D97-AF65-F5344CB8AC3E}">
        <p14:creationId xmlns:p14="http://schemas.microsoft.com/office/powerpoint/2010/main" val="18160375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B005E-F45C-0F1F-322C-4CE875B726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FC11662-439F-C95C-4C40-6C6FF4E3F3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7BD544-E276-001E-AB17-05DA56DD9853}"/>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5" name="Footer Placeholder 4">
            <a:extLst>
              <a:ext uri="{FF2B5EF4-FFF2-40B4-BE49-F238E27FC236}">
                <a16:creationId xmlns:a16="http://schemas.microsoft.com/office/drawing/2014/main" id="{13F36DB6-0E2A-A60D-E92C-B417475F07B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3E561C3-10B8-00BA-E5CD-63CC47D1314E}"/>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2440629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6E3C8-BEB5-C0BB-2DB4-61B2B3F78B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70B02E-FB6E-267C-DD79-F1691A8CEE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BFB3FE-5A59-285D-CFCC-16443148F9F8}"/>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5" name="Footer Placeholder 4">
            <a:extLst>
              <a:ext uri="{FF2B5EF4-FFF2-40B4-BE49-F238E27FC236}">
                <a16:creationId xmlns:a16="http://schemas.microsoft.com/office/drawing/2014/main" id="{E6EA76E0-6048-25F5-B3F6-A8B030FB9D5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6A92BD5-59E5-5B08-9FBF-22F3C29B2CD3}"/>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19172821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3BAD8-AA7C-4B98-A6F2-9B57415168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DF6256D-5D37-7BE8-E35D-460CE51CBD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DA4DA-3A28-12FE-C4C2-76F3635901AC}"/>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5" name="Footer Placeholder 4">
            <a:extLst>
              <a:ext uri="{FF2B5EF4-FFF2-40B4-BE49-F238E27FC236}">
                <a16:creationId xmlns:a16="http://schemas.microsoft.com/office/drawing/2014/main" id="{042A7F8E-6FC6-D403-5CBF-B544B6658E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A30120B-963E-67E7-A5D7-B3AE79F5516D}"/>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1234987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D89F8-BB28-F557-8C6D-B6A5243B9DC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6F811A-F5C1-A8B3-0028-60C0B55F1E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0F3BCA-755E-905C-BE1D-099268D9C065}"/>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5" name="Footer Placeholder 4">
            <a:extLst>
              <a:ext uri="{FF2B5EF4-FFF2-40B4-BE49-F238E27FC236}">
                <a16:creationId xmlns:a16="http://schemas.microsoft.com/office/drawing/2014/main" id="{56A5F56E-2868-DF8D-A326-E7219C342A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5B817A-B538-02DD-B07A-1619B28665C3}"/>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14598322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23DA-59E8-D0D2-961A-79FCA348009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2717A4-38CE-86E6-604D-8907268D7DA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9293E0-11C3-2D6B-591B-8420192154E5}"/>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5" name="Footer Placeholder 4">
            <a:extLst>
              <a:ext uri="{FF2B5EF4-FFF2-40B4-BE49-F238E27FC236}">
                <a16:creationId xmlns:a16="http://schemas.microsoft.com/office/drawing/2014/main" id="{BC809E4B-D737-9549-2EA6-BE9BBA5D1C9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FEFA98E-87C9-FD92-C187-08C8CD918D56}"/>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1198607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59D6F-8843-6687-546D-87236A8FB6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78E87C-A321-EDF6-EA46-0925B6C06EA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02BF560-34F1-F89C-8BF3-B9DA2465C115}"/>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5" name="Footer Placeholder 4">
            <a:extLst>
              <a:ext uri="{FF2B5EF4-FFF2-40B4-BE49-F238E27FC236}">
                <a16:creationId xmlns:a16="http://schemas.microsoft.com/office/drawing/2014/main" id="{398441D2-7FD2-6C61-8B0F-D7935A093B1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5D30535-B09B-E77E-C911-010FB1D121F5}"/>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344736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F28E6-38AA-D833-3BD9-40EB2424B1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EAAD4C-71A5-759B-7000-C95BEE6535D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CB58365-E589-1F45-5296-AEC26D0480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01A65-C716-544E-C350-99AE0C6A0F47}"/>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6" name="Footer Placeholder 5">
            <a:extLst>
              <a:ext uri="{FF2B5EF4-FFF2-40B4-BE49-F238E27FC236}">
                <a16:creationId xmlns:a16="http://schemas.microsoft.com/office/drawing/2014/main" id="{2C302752-487E-84F4-AD3C-75962363480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4F34B4D-A38B-0D08-6CE0-D4AD5700FEEA}"/>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3538729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7D480-EA7D-ED8A-86F9-61E68ADE2D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3C720C-1899-8127-021E-3A8E072A36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5AA2B11-0E22-D4A8-B588-950D1A2535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E29F94-9995-7703-FD71-43B76AD273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169399-C323-0AA9-8E1C-15E54BCE70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1BBD23-829B-FA6E-290F-716F9E053787}"/>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8" name="Footer Placeholder 7">
            <a:extLst>
              <a:ext uri="{FF2B5EF4-FFF2-40B4-BE49-F238E27FC236}">
                <a16:creationId xmlns:a16="http://schemas.microsoft.com/office/drawing/2014/main" id="{6FF83582-CA99-34C7-6DE0-B4188D45811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EA77E6A-728F-4A45-0950-53D23D1DE9B1}"/>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32184738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6F950C-2747-9254-26F2-83BDA84F786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DDB8D3-8FBC-6D89-F608-C22C98761C53}"/>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4" name="Footer Placeholder 3">
            <a:extLst>
              <a:ext uri="{FF2B5EF4-FFF2-40B4-BE49-F238E27FC236}">
                <a16:creationId xmlns:a16="http://schemas.microsoft.com/office/drawing/2014/main" id="{987A4B18-F071-C0C2-20FD-5C19DFF5E8C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899663E1-FBE9-DD64-B904-E22B9F45FAB3}"/>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30687351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1ADC22-8B5E-3085-8953-478352D8C81D}"/>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3" name="Footer Placeholder 2">
            <a:extLst>
              <a:ext uri="{FF2B5EF4-FFF2-40B4-BE49-F238E27FC236}">
                <a16:creationId xmlns:a16="http://schemas.microsoft.com/office/drawing/2014/main" id="{3734BD67-1EAA-5178-D591-8D02C92590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297FA919-37CA-0F16-0125-9343C09EA4E0}"/>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27661211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F5D96-32BD-5824-239D-19B175D381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C92C63-2D8C-0980-F56F-0C312D23CB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AB32EF-B2F3-708A-001A-779AB3142E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EC59A-8B09-EBAD-C163-68A53972CEF5}"/>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6" name="Footer Placeholder 5">
            <a:extLst>
              <a:ext uri="{FF2B5EF4-FFF2-40B4-BE49-F238E27FC236}">
                <a16:creationId xmlns:a16="http://schemas.microsoft.com/office/drawing/2014/main" id="{034E4DDA-D9F9-7292-06B3-889BCE21CA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2743F5-1FFF-9BFD-76FA-90CD20A70482}"/>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2132673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B61A52-FE7E-3EF8-6FB6-6788917C2A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768398-8B66-4797-1D62-DEF929BF576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C3F00-9665-68C1-4A86-AC0E9C4F22E5}"/>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5" name="Footer Placeholder 4">
            <a:extLst>
              <a:ext uri="{FF2B5EF4-FFF2-40B4-BE49-F238E27FC236}">
                <a16:creationId xmlns:a16="http://schemas.microsoft.com/office/drawing/2014/main" id="{6BD445CA-15C5-E649-8D50-EFB0C45BE60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F2AB3D1-156C-9D49-BB05-9B49816A9A0F}"/>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2493090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4C6C8-6F6C-A635-1651-30E12249FD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46A0BE-94F7-A2E6-1D92-ED9D1B724D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2549529D-C47B-66B9-B50D-4DA83D5281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8F4317-27BA-7A52-3A4A-468C303D67BF}"/>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6" name="Footer Placeholder 5">
            <a:extLst>
              <a:ext uri="{FF2B5EF4-FFF2-40B4-BE49-F238E27FC236}">
                <a16:creationId xmlns:a16="http://schemas.microsoft.com/office/drawing/2014/main" id="{62875E47-4030-6183-627C-ECB45C17202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A4972F8-2179-382D-D947-412CC8C3BB78}"/>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2866951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B3DF9-B400-4095-A2B9-8BA1A5A616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01CA5E-E836-0E7F-B9A8-77E82F91114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AACD52-187D-FF49-A431-5A0F441AC3B2}"/>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5" name="Footer Placeholder 4">
            <a:extLst>
              <a:ext uri="{FF2B5EF4-FFF2-40B4-BE49-F238E27FC236}">
                <a16:creationId xmlns:a16="http://schemas.microsoft.com/office/drawing/2014/main" id="{B05028EC-1FE4-B57F-617C-29136D8C24E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AFC088D-EFDC-6F60-DED6-8C3458FAF264}"/>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14826926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B5457C-D18C-74A3-D897-39F0D942883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3BC63-4C36-EAE8-BE34-D7A9F6BCBFE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D63FB3-E492-BA54-4559-B9F1F4F3C82C}"/>
              </a:ext>
            </a:extLst>
          </p:cNvPr>
          <p:cNvSpPr>
            <a:spLocks noGrp="1"/>
          </p:cNvSpPr>
          <p:nvPr>
            <p:ph type="dt" sz="half" idx="10"/>
          </p:nvPr>
        </p:nvSpPr>
        <p:spPr/>
        <p:txBody>
          <a:bodyPr/>
          <a:lstStyle/>
          <a:p>
            <a:fld id="{A0C635EE-CCEA-4E97-A69E-098E40EB4CB1}" type="datetimeFigureOut">
              <a:rPr lang="en-US" smtClean="0"/>
              <a:t>2/11/2025</a:t>
            </a:fld>
            <a:endParaRPr lang="en-US" dirty="0"/>
          </a:p>
        </p:txBody>
      </p:sp>
      <p:sp>
        <p:nvSpPr>
          <p:cNvPr id="5" name="Footer Placeholder 4">
            <a:extLst>
              <a:ext uri="{FF2B5EF4-FFF2-40B4-BE49-F238E27FC236}">
                <a16:creationId xmlns:a16="http://schemas.microsoft.com/office/drawing/2014/main" id="{5FFBD095-1C9B-B313-6F94-982108A030A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8F76E6-C019-AA64-C5FD-D6ACE13D9322}"/>
              </a:ext>
            </a:extLst>
          </p:cNvPr>
          <p:cNvSpPr>
            <a:spLocks noGrp="1"/>
          </p:cNvSpPr>
          <p:nvPr>
            <p:ph type="sldNum" sz="quarter" idx="12"/>
          </p:nvPr>
        </p:nvSpPr>
        <p:spPr/>
        <p:txBody>
          <a:bodyPr/>
          <a:lstStyle/>
          <a:p>
            <a:fld id="{C2F689A9-521B-4CDB-8FFC-E4FE4DD5B99C}" type="slidenum">
              <a:rPr lang="en-US" smtClean="0"/>
              <a:t>‹#›</a:t>
            </a:fld>
            <a:endParaRPr lang="en-US" dirty="0"/>
          </a:p>
        </p:txBody>
      </p:sp>
    </p:spTree>
    <p:extLst>
      <p:ext uri="{BB962C8B-B14F-4D97-AF65-F5344CB8AC3E}">
        <p14:creationId xmlns:p14="http://schemas.microsoft.com/office/powerpoint/2010/main" val="6857453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31E37-9172-EC40-B7C5-E967A8FFEBD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71CD517-9CE8-4AF7-A188-9C44DC782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0583AB-56DF-540B-CB42-0FD8A5A1E1A0}"/>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5" name="Footer Placeholder 4">
            <a:extLst>
              <a:ext uri="{FF2B5EF4-FFF2-40B4-BE49-F238E27FC236}">
                <a16:creationId xmlns:a16="http://schemas.microsoft.com/office/drawing/2014/main" id="{4C3EBE68-FD14-1F4F-ECB7-053922F42A0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DD91E3-AF32-17FA-196C-CDD9AAAB8702}"/>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436491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67D0-EC13-A6C2-2358-26631B8ED3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010C5D-3DFA-D59B-AE11-A9D9F28613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EC9110-3D0F-5E49-A88F-092B5833E5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669C903-BBA4-116F-C304-44C20B6543C5}"/>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6" name="Footer Placeholder 5">
            <a:extLst>
              <a:ext uri="{FF2B5EF4-FFF2-40B4-BE49-F238E27FC236}">
                <a16:creationId xmlns:a16="http://schemas.microsoft.com/office/drawing/2014/main" id="{01C84478-EB69-60C4-874C-4E45FE57DAD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5EEDFD8-6B42-08E6-E103-E5F0801AABF6}"/>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2332157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D3281-41D6-A98F-7BAC-6D2EC627A4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9F8F8D-A215-AABD-6291-B760267F7B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F97A28-01F6-C5B4-5C60-E22D38BBAF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797C4DE-0061-C0F4-8591-D3D73EC098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CBCA20-3858-F9B0-077A-5F90FB9B288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AB29E7-2C40-BA79-0224-7216BD447F97}"/>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8" name="Footer Placeholder 7">
            <a:extLst>
              <a:ext uri="{FF2B5EF4-FFF2-40B4-BE49-F238E27FC236}">
                <a16:creationId xmlns:a16="http://schemas.microsoft.com/office/drawing/2014/main" id="{1FAE2257-1282-9A94-8A78-444142B500E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5E027FEF-2AD6-F251-EFBC-E3ACB74F99FB}"/>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4260443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95B00-9D2F-86A7-E7B3-06BDCCFB2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80B9FC-693F-153A-811A-87B7BD3CC14B}"/>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4" name="Footer Placeholder 3">
            <a:extLst>
              <a:ext uri="{FF2B5EF4-FFF2-40B4-BE49-F238E27FC236}">
                <a16:creationId xmlns:a16="http://schemas.microsoft.com/office/drawing/2014/main" id="{426C7BBD-B4C9-740A-DE3E-5565C26AEBC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3276821-13B3-B6C1-6F11-7C3105D3C02A}"/>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40804608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FC9090-3635-F5D1-B00F-0FFC5E149F38}"/>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3" name="Footer Placeholder 2">
            <a:extLst>
              <a:ext uri="{FF2B5EF4-FFF2-40B4-BE49-F238E27FC236}">
                <a16:creationId xmlns:a16="http://schemas.microsoft.com/office/drawing/2014/main" id="{7E4E5F2F-F891-C03F-ECBB-19268B3604A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21B8C35-0C19-A89D-80C3-8FA75C5D13D6}"/>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11413727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D0E79-EC0A-E6DC-67E2-7DC1440519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1AA783-E90D-AC51-7127-1A3EF429AE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86AC35-F249-BD24-1566-FD04376055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E735D4-84CC-5923-D565-E4EA021BFA8F}"/>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6" name="Footer Placeholder 5">
            <a:extLst>
              <a:ext uri="{FF2B5EF4-FFF2-40B4-BE49-F238E27FC236}">
                <a16:creationId xmlns:a16="http://schemas.microsoft.com/office/drawing/2014/main" id="{7B0D3C6F-5057-B22A-23D6-B584BD17FB6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680CE47-8E5C-D140-EC00-F76534825E74}"/>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1691286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A9F2-B90D-FEF9-CC1A-7B049718B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E81EAE-7046-E6E1-56DE-C65B0B310AD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9388208-4A4E-55D6-78F3-3367FE57E5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0F71E7-4D33-FC29-3CEF-BCC8803A26BC}"/>
              </a:ext>
            </a:extLst>
          </p:cNvPr>
          <p:cNvSpPr>
            <a:spLocks noGrp="1"/>
          </p:cNvSpPr>
          <p:nvPr>
            <p:ph type="dt" sz="half" idx="10"/>
          </p:nvPr>
        </p:nvSpPr>
        <p:spPr/>
        <p:txBody>
          <a:bodyPr/>
          <a:lstStyle/>
          <a:p>
            <a:fld id="{57ACA10A-3BF0-41A7-B9FE-3751DCF8AD63}" type="datetimeFigureOut">
              <a:rPr lang="en-US" smtClean="0"/>
              <a:t>2/11/2025</a:t>
            </a:fld>
            <a:endParaRPr lang="en-US" dirty="0"/>
          </a:p>
        </p:txBody>
      </p:sp>
      <p:sp>
        <p:nvSpPr>
          <p:cNvPr id="6" name="Footer Placeholder 5">
            <a:extLst>
              <a:ext uri="{FF2B5EF4-FFF2-40B4-BE49-F238E27FC236}">
                <a16:creationId xmlns:a16="http://schemas.microsoft.com/office/drawing/2014/main" id="{1C0D770A-F7F4-7293-D0E7-CC7B5D0C126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0E0AFB8-9CC8-EC90-A9B1-C2CEC9BF0A94}"/>
              </a:ext>
            </a:extLst>
          </p:cNvPr>
          <p:cNvSpPr>
            <a:spLocks noGrp="1"/>
          </p:cNvSpPr>
          <p:nvPr>
            <p:ph type="sldNum" sz="quarter" idx="12"/>
          </p:nvPr>
        </p:nvSpPr>
        <p:spPr/>
        <p:txBody>
          <a:bodyPr/>
          <a:lstStyle/>
          <a:p>
            <a:fld id="{F595F457-76B0-4C16-AD98-DA044020A7B7}" type="slidenum">
              <a:rPr lang="en-US" smtClean="0"/>
              <a:t>‹#›</a:t>
            </a:fld>
            <a:endParaRPr lang="en-US" dirty="0"/>
          </a:p>
        </p:txBody>
      </p:sp>
    </p:spTree>
    <p:extLst>
      <p:ext uri="{BB962C8B-B14F-4D97-AF65-F5344CB8AC3E}">
        <p14:creationId xmlns:p14="http://schemas.microsoft.com/office/powerpoint/2010/main" val="380797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60D3328-0248-F02D-06C7-5A22A6E344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EBC059-F809-099D-D39F-5AEFB96CD5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D3E3A-4786-D472-C294-6FB2B1B8B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ACA10A-3BF0-41A7-B9FE-3751DCF8AD63}" type="datetimeFigureOut">
              <a:rPr lang="en-US" smtClean="0"/>
              <a:t>2/11/2025</a:t>
            </a:fld>
            <a:endParaRPr lang="en-US" dirty="0"/>
          </a:p>
        </p:txBody>
      </p:sp>
      <p:sp>
        <p:nvSpPr>
          <p:cNvPr id="5" name="Footer Placeholder 4">
            <a:extLst>
              <a:ext uri="{FF2B5EF4-FFF2-40B4-BE49-F238E27FC236}">
                <a16:creationId xmlns:a16="http://schemas.microsoft.com/office/drawing/2014/main" id="{FC6B9BD7-2B66-5E33-8728-4C5079786D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8E4D614A-2667-F458-4B59-ED7DCC5F6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595F457-76B0-4C16-AD98-DA044020A7B7}" type="slidenum">
              <a:rPr lang="en-US" smtClean="0"/>
              <a:t>‹#›</a:t>
            </a:fld>
            <a:endParaRPr lang="en-US" dirty="0"/>
          </a:p>
        </p:txBody>
      </p:sp>
    </p:spTree>
    <p:extLst>
      <p:ext uri="{BB962C8B-B14F-4D97-AF65-F5344CB8AC3E}">
        <p14:creationId xmlns:p14="http://schemas.microsoft.com/office/powerpoint/2010/main" val="25356655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4E6C7D-EE8F-CC95-53C9-1E4BCCCA2D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D3E8C4-0C22-B0DC-2D39-C5A534A628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7D4088-B3B2-5F3A-4967-B2FA5CBB11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C635EE-CCEA-4E97-A69E-098E40EB4CB1}" type="datetimeFigureOut">
              <a:rPr lang="en-US" smtClean="0"/>
              <a:t>2/11/2025</a:t>
            </a:fld>
            <a:endParaRPr lang="en-US" dirty="0"/>
          </a:p>
        </p:txBody>
      </p:sp>
      <p:sp>
        <p:nvSpPr>
          <p:cNvPr id="5" name="Footer Placeholder 4">
            <a:extLst>
              <a:ext uri="{FF2B5EF4-FFF2-40B4-BE49-F238E27FC236}">
                <a16:creationId xmlns:a16="http://schemas.microsoft.com/office/drawing/2014/main" id="{9C83B21D-6AEC-FABA-9A99-FAC6D1855D1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51D6D465-9AD6-53FD-AEEF-ECD13261CC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2F689A9-521B-4CDB-8FFC-E4FE4DD5B99C}" type="slidenum">
              <a:rPr lang="en-US" smtClean="0"/>
              <a:t>‹#›</a:t>
            </a:fld>
            <a:endParaRPr lang="en-US" dirty="0"/>
          </a:p>
        </p:txBody>
      </p:sp>
    </p:spTree>
    <p:extLst>
      <p:ext uri="{BB962C8B-B14F-4D97-AF65-F5344CB8AC3E}">
        <p14:creationId xmlns:p14="http://schemas.microsoft.com/office/powerpoint/2010/main" val="11714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8.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4.jpg"/><Relationship Id="rId1" Type="http://schemas.openxmlformats.org/officeDocument/2006/relationships/slideLayout" Target="../slideLayouts/slideLayout18.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civfed.org/newContent/2024-04/2024-04%20ACCF%20Public%20Space%20Equity%20Presentation.pdf" TargetMode="External"/><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hyperlink" Target="https://www.civfed.org/newContent/2024-04/2024-04%20ACCF%20Varghese%20Presentation.pdf" TargetMode="Externa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https://www.arlnow.com/2020/03/12/arlington-joins-group-dedicated-to-connecting-cities-and-nature" TargetMode="External"/><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arlnow.com/2024/04/24/new-tree-canopy-goal-for-d-c-area-calls-on-arlington-to-get-greener" TargetMode="External"/><Relationship Id="rId4" Type="http://schemas.openxmlformats.org/officeDocument/2006/relationships/hyperlink" Target="https://www.arlnow.com/2022/03/31/arlingtons-hottest-areas-lack-tree-canopy-to-soak-up-the-sun-study-find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A2FFE0-6BED-12A3-9817-9636DECE8491}"/>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6D57EC8E-BA33-94E0-7918-F3D9D99A51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5ED50714-DCC4-8EE8-77F9-E6CE282C6A85}"/>
              </a:ext>
            </a:extLst>
          </p:cNvPr>
          <p:cNvSpPr>
            <a:spLocks noGrp="1"/>
          </p:cNvSpPr>
          <p:nvPr>
            <p:ph type="ctrTitle"/>
          </p:nvPr>
        </p:nvSpPr>
        <p:spPr>
          <a:xfrm>
            <a:off x="783930" y="526780"/>
            <a:ext cx="9889797" cy="1413144"/>
          </a:xfrm>
        </p:spPr>
        <p:txBody>
          <a:bodyPr anchor="b">
            <a:normAutofit fontScale="90000"/>
          </a:bodyPr>
          <a:lstStyle/>
          <a:p>
            <a:pPr algn="l"/>
            <a:br>
              <a:rPr lang="en-US" sz="4400" dirty="0">
                <a:solidFill>
                  <a:schemeClr val="bg1"/>
                </a:solidFill>
              </a:rPr>
            </a:br>
            <a:r>
              <a:rPr lang="en-US" sz="4400" dirty="0">
                <a:solidFill>
                  <a:schemeClr val="bg1"/>
                </a:solidFill>
              </a:rPr>
              <a:t>Melwood Site Plan Application </a:t>
            </a:r>
            <a:br>
              <a:rPr lang="en-US" sz="4400" dirty="0">
                <a:solidFill>
                  <a:schemeClr val="bg1"/>
                </a:solidFill>
              </a:rPr>
            </a:br>
            <a:r>
              <a:rPr lang="en-US" sz="4400" dirty="0">
                <a:solidFill>
                  <a:schemeClr val="bg1"/>
                </a:solidFill>
              </a:rPr>
              <a:t>750 23</a:t>
            </a:r>
            <a:r>
              <a:rPr lang="en-US" sz="4400" baseline="30000" dirty="0">
                <a:solidFill>
                  <a:schemeClr val="bg1"/>
                </a:solidFill>
              </a:rPr>
              <a:t>rd</a:t>
            </a:r>
            <a:r>
              <a:rPr lang="en-US" sz="4400" dirty="0">
                <a:solidFill>
                  <a:schemeClr val="bg1"/>
                </a:solidFill>
              </a:rPr>
              <a:t> Street S, Arlington</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E87B3D85-AEBA-179D-5CA1-E8B80FA87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33D9EF7B-CE4F-6812-716F-C76B55CC1E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A9193F98-BFD2-FCC9-91E5-E6B73C3DB848}"/>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Subtitle 5">
            <a:extLst>
              <a:ext uri="{FF2B5EF4-FFF2-40B4-BE49-F238E27FC236}">
                <a16:creationId xmlns:a16="http://schemas.microsoft.com/office/drawing/2014/main" id="{73F76E56-DB46-4D53-7B9C-67F72F78D730}"/>
              </a:ext>
            </a:extLst>
          </p:cNvPr>
          <p:cNvSpPr>
            <a:spLocks noGrp="1"/>
          </p:cNvSpPr>
          <p:nvPr>
            <p:ph type="subTitle" idx="1"/>
          </p:nvPr>
        </p:nvSpPr>
        <p:spPr/>
        <p:txBody>
          <a:bodyPr/>
          <a:lstStyle/>
          <a:p>
            <a:r>
              <a:rPr lang="en-US" dirty="0"/>
              <a:t>Meeting with JD Spain </a:t>
            </a:r>
          </a:p>
          <a:p>
            <a:r>
              <a:rPr lang="en-US" dirty="0"/>
              <a:t>1/30/2025</a:t>
            </a:r>
          </a:p>
        </p:txBody>
      </p:sp>
    </p:spTree>
    <p:extLst>
      <p:ext uri="{BB962C8B-B14F-4D97-AF65-F5344CB8AC3E}">
        <p14:creationId xmlns:p14="http://schemas.microsoft.com/office/powerpoint/2010/main" val="1509473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C618E-E97E-7DC4-B2AE-533A574AE63D}"/>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94759443-FFFE-0B14-2301-B101368F3FB8}"/>
              </a:ext>
            </a:extLst>
          </p:cNvPr>
          <p:cNvPicPr>
            <a:picLocks noChangeAspect="1"/>
          </p:cNvPicPr>
          <p:nvPr/>
        </p:nvPicPr>
        <p:blipFill>
          <a:blip r:embed="rId3"/>
          <a:srcRect l="13080" t="19153" b="5237"/>
          <a:stretch/>
        </p:blipFill>
        <p:spPr>
          <a:xfrm>
            <a:off x="7061234" y="514560"/>
            <a:ext cx="4924458" cy="5375323"/>
          </a:xfrm>
          <a:prstGeom prst="rect">
            <a:avLst/>
          </a:prstGeom>
        </p:spPr>
      </p:pic>
      <p:sp>
        <p:nvSpPr>
          <p:cNvPr id="18" name="TextBox 17">
            <a:extLst>
              <a:ext uri="{FF2B5EF4-FFF2-40B4-BE49-F238E27FC236}">
                <a16:creationId xmlns:a16="http://schemas.microsoft.com/office/drawing/2014/main" id="{6A5A90D3-1199-508A-1829-911FF772DAB9}"/>
              </a:ext>
            </a:extLst>
          </p:cNvPr>
          <p:cNvSpPr txBox="1"/>
          <p:nvPr/>
        </p:nvSpPr>
        <p:spPr>
          <a:xfrm>
            <a:off x="8382034" y="2025778"/>
            <a:ext cx="777317" cy="369332"/>
          </a:xfrm>
          <a:prstGeom prst="rect">
            <a:avLst/>
          </a:prstGeom>
          <a:noFill/>
        </p:spPr>
        <p:txBody>
          <a:bodyPr wrap="square" rtlCol="0">
            <a:spAutoFit/>
          </a:bodyPr>
          <a:lstStyle/>
          <a:p>
            <a:pPr algn="ctr"/>
            <a:r>
              <a:rPr lang="en-US" sz="900" b="1" dirty="0"/>
              <a:t>RIVER</a:t>
            </a:r>
          </a:p>
          <a:p>
            <a:pPr algn="ctr"/>
            <a:r>
              <a:rPr lang="en-US" sz="900" b="1" dirty="0"/>
              <a:t>HOUSE</a:t>
            </a:r>
          </a:p>
        </p:txBody>
      </p:sp>
      <p:sp>
        <p:nvSpPr>
          <p:cNvPr id="19" name="TextBox 18">
            <a:extLst>
              <a:ext uri="{FF2B5EF4-FFF2-40B4-BE49-F238E27FC236}">
                <a16:creationId xmlns:a16="http://schemas.microsoft.com/office/drawing/2014/main" id="{CBF7428B-F759-B6E7-6B68-43DC13D77628}"/>
              </a:ext>
            </a:extLst>
          </p:cNvPr>
          <p:cNvSpPr txBox="1"/>
          <p:nvPr/>
        </p:nvSpPr>
        <p:spPr>
          <a:xfrm>
            <a:off x="9418144" y="1794946"/>
            <a:ext cx="777317" cy="230832"/>
          </a:xfrm>
          <a:prstGeom prst="rect">
            <a:avLst/>
          </a:prstGeom>
          <a:noFill/>
        </p:spPr>
        <p:txBody>
          <a:bodyPr wrap="square" rtlCol="0">
            <a:spAutoFit/>
          </a:bodyPr>
          <a:lstStyle/>
          <a:p>
            <a:pPr algn="ctr"/>
            <a:r>
              <a:rPr lang="en-US" sz="900" b="1" dirty="0"/>
              <a:t>COSTCO</a:t>
            </a:r>
          </a:p>
        </p:txBody>
      </p:sp>
      <p:sp>
        <p:nvSpPr>
          <p:cNvPr id="2" name="Freeform: Shape 1">
            <a:extLst>
              <a:ext uri="{FF2B5EF4-FFF2-40B4-BE49-F238E27FC236}">
                <a16:creationId xmlns:a16="http://schemas.microsoft.com/office/drawing/2014/main" id="{C76F7430-5280-9684-B549-8E5D502ED271}"/>
              </a:ext>
            </a:extLst>
          </p:cNvPr>
          <p:cNvSpPr/>
          <p:nvPr/>
        </p:nvSpPr>
        <p:spPr>
          <a:xfrm>
            <a:off x="8874758" y="1049571"/>
            <a:ext cx="1625600" cy="4305300"/>
          </a:xfrm>
          <a:custGeom>
            <a:avLst/>
            <a:gdLst>
              <a:gd name="connsiteX0" fmla="*/ 158750 w 1625600"/>
              <a:gd name="connsiteY0" fmla="*/ 0 h 4305300"/>
              <a:gd name="connsiteX1" fmla="*/ 0 w 1625600"/>
              <a:gd name="connsiteY1" fmla="*/ 603250 h 4305300"/>
              <a:gd name="connsiteX2" fmla="*/ 146050 w 1625600"/>
              <a:gd name="connsiteY2" fmla="*/ 857250 h 4305300"/>
              <a:gd name="connsiteX3" fmla="*/ 50800 w 1625600"/>
              <a:gd name="connsiteY3" fmla="*/ 914400 h 4305300"/>
              <a:gd name="connsiteX4" fmla="*/ 127000 w 1625600"/>
              <a:gd name="connsiteY4" fmla="*/ 2673350 h 4305300"/>
              <a:gd name="connsiteX5" fmla="*/ 431800 w 1625600"/>
              <a:gd name="connsiteY5" fmla="*/ 2882900 h 4305300"/>
              <a:gd name="connsiteX6" fmla="*/ 958850 w 1625600"/>
              <a:gd name="connsiteY6" fmla="*/ 2889250 h 4305300"/>
              <a:gd name="connsiteX7" fmla="*/ 1219200 w 1625600"/>
              <a:gd name="connsiteY7" fmla="*/ 3155950 h 4305300"/>
              <a:gd name="connsiteX8" fmla="*/ 1206500 w 1625600"/>
              <a:gd name="connsiteY8" fmla="*/ 3416300 h 4305300"/>
              <a:gd name="connsiteX9" fmla="*/ 1041400 w 1625600"/>
              <a:gd name="connsiteY9" fmla="*/ 3429000 h 4305300"/>
              <a:gd name="connsiteX10" fmla="*/ 1066800 w 1625600"/>
              <a:gd name="connsiteY10" fmla="*/ 3708400 h 4305300"/>
              <a:gd name="connsiteX11" fmla="*/ 908050 w 1625600"/>
              <a:gd name="connsiteY11" fmla="*/ 3930650 h 4305300"/>
              <a:gd name="connsiteX12" fmla="*/ 647700 w 1625600"/>
              <a:gd name="connsiteY12" fmla="*/ 3911600 h 4305300"/>
              <a:gd name="connsiteX13" fmla="*/ 654050 w 1625600"/>
              <a:gd name="connsiteY13" fmla="*/ 4076700 h 4305300"/>
              <a:gd name="connsiteX14" fmla="*/ 1022350 w 1625600"/>
              <a:gd name="connsiteY14" fmla="*/ 4076700 h 4305300"/>
              <a:gd name="connsiteX15" fmla="*/ 1416050 w 1625600"/>
              <a:gd name="connsiteY15" fmla="*/ 4305300 h 4305300"/>
              <a:gd name="connsiteX16" fmla="*/ 1606550 w 1625600"/>
              <a:gd name="connsiteY16" fmla="*/ 3702050 h 4305300"/>
              <a:gd name="connsiteX17" fmla="*/ 1498600 w 1625600"/>
              <a:gd name="connsiteY17" fmla="*/ 3308350 h 4305300"/>
              <a:gd name="connsiteX18" fmla="*/ 1625600 w 1625600"/>
              <a:gd name="connsiteY18" fmla="*/ 1543050 h 4305300"/>
              <a:gd name="connsiteX19" fmla="*/ 1403350 w 1625600"/>
              <a:gd name="connsiteY19" fmla="*/ 469900 h 4305300"/>
              <a:gd name="connsiteX20" fmla="*/ 1409700 w 1625600"/>
              <a:gd name="connsiteY20" fmla="*/ 133350 h 4305300"/>
              <a:gd name="connsiteX21" fmla="*/ 158750 w 1625600"/>
              <a:gd name="connsiteY21" fmla="*/ 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5600" h="4305300">
                <a:moveTo>
                  <a:pt x="158750" y="0"/>
                </a:moveTo>
                <a:lnTo>
                  <a:pt x="0" y="603250"/>
                </a:lnTo>
                <a:lnTo>
                  <a:pt x="146050" y="857250"/>
                </a:lnTo>
                <a:lnTo>
                  <a:pt x="50800" y="914400"/>
                </a:lnTo>
                <a:lnTo>
                  <a:pt x="127000" y="2673350"/>
                </a:lnTo>
                <a:lnTo>
                  <a:pt x="431800" y="2882900"/>
                </a:lnTo>
                <a:lnTo>
                  <a:pt x="958850" y="2889250"/>
                </a:lnTo>
                <a:lnTo>
                  <a:pt x="1219200" y="3155950"/>
                </a:lnTo>
                <a:lnTo>
                  <a:pt x="1206500" y="3416300"/>
                </a:lnTo>
                <a:lnTo>
                  <a:pt x="1041400" y="3429000"/>
                </a:lnTo>
                <a:lnTo>
                  <a:pt x="1066800" y="3708400"/>
                </a:lnTo>
                <a:lnTo>
                  <a:pt x="908050" y="3930650"/>
                </a:lnTo>
                <a:lnTo>
                  <a:pt x="647700" y="3911600"/>
                </a:lnTo>
                <a:lnTo>
                  <a:pt x="654050" y="4076700"/>
                </a:lnTo>
                <a:lnTo>
                  <a:pt x="1022350" y="4076700"/>
                </a:lnTo>
                <a:lnTo>
                  <a:pt x="1416050" y="4305300"/>
                </a:lnTo>
                <a:lnTo>
                  <a:pt x="1606550" y="3702050"/>
                </a:lnTo>
                <a:lnTo>
                  <a:pt x="1498600" y="3308350"/>
                </a:lnTo>
                <a:lnTo>
                  <a:pt x="1625600" y="1543050"/>
                </a:lnTo>
                <a:lnTo>
                  <a:pt x="1403350" y="469900"/>
                </a:lnTo>
                <a:lnTo>
                  <a:pt x="1409700" y="133350"/>
                </a:lnTo>
                <a:lnTo>
                  <a:pt x="158750" y="0"/>
                </a:lnTo>
                <a:close/>
              </a:path>
            </a:pathLst>
          </a:cu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017787F-86A0-C234-B1F7-4D6D21BEC6CC}"/>
              </a:ext>
            </a:extLst>
          </p:cNvPr>
          <p:cNvSpPr txBox="1"/>
          <p:nvPr/>
        </p:nvSpPr>
        <p:spPr>
          <a:xfrm>
            <a:off x="9798201" y="4923131"/>
            <a:ext cx="931508" cy="369332"/>
          </a:xfrm>
          <a:prstGeom prst="rect">
            <a:avLst/>
          </a:prstGeom>
          <a:noFill/>
        </p:spPr>
        <p:txBody>
          <a:bodyPr wrap="square" rtlCol="0">
            <a:spAutoFit/>
          </a:bodyPr>
          <a:lstStyle/>
          <a:p>
            <a:pPr algn="ctr"/>
            <a:r>
              <a:rPr lang="en-US" sz="900" b="1" dirty="0"/>
              <a:t>WATER TREATMENT</a:t>
            </a:r>
          </a:p>
        </p:txBody>
      </p:sp>
      <p:sp>
        <p:nvSpPr>
          <p:cNvPr id="4" name="TextBox 3">
            <a:extLst>
              <a:ext uri="{FF2B5EF4-FFF2-40B4-BE49-F238E27FC236}">
                <a16:creationId xmlns:a16="http://schemas.microsoft.com/office/drawing/2014/main" id="{AE5BEC11-6B86-4072-AF31-7FE97CFBA35C}"/>
              </a:ext>
            </a:extLst>
          </p:cNvPr>
          <p:cNvSpPr txBox="1"/>
          <p:nvPr/>
        </p:nvSpPr>
        <p:spPr>
          <a:xfrm>
            <a:off x="10127650" y="3667214"/>
            <a:ext cx="931508" cy="230832"/>
          </a:xfrm>
          <a:prstGeom prst="rect">
            <a:avLst/>
          </a:prstGeom>
          <a:noFill/>
        </p:spPr>
        <p:txBody>
          <a:bodyPr wrap="square" rtlCol="0">
            <a:spAutoFit/>
          </a:bodyPr>
          <a:lstStyle/>
          <a:p>
            <a:pPr algn="ctr"/>
            <a:r>
              <a:rPr lang="en-US" sz="900" b="1" dirty="0"/>
              <a:t>BUS</a:t>
            </a:r>
          </a:p>
        </p:txBody>
      </p:sp>
      <p:sp>
        <p:nvSpPr>
          <p:cNvPr id="6" name="TextBox 5">
            <a:extLst>
              <a:ext uri="{FF2B5EF4-FFF2-40B4-BE49-F238E27FC236}">
                <a16:creationId xmlns:a16="http://schemas.microsoft.com/office/drawing/2014/main" id="{CD5D5EC5-6FFF-A750-6EF6-13BAE6EC3602}"/>
              </a:ext>
            </a:extLst>
          </p:cNvPr>
          <p:cNvSpPr txBox="1"/>
          <p:nvPr/>
        </p:nvSpPr>
        <p:spPr>
          <a:xfrm>
            <a:off x="7412817" y="4004408"/>
            <a:ext cx="931508" cy="369332"/>
          </a:xfrm>
          <a:prstGeom prst="rect">
            <a:avLst/>
          </a:prstGeom>
          <a:noFill/>
        </p:spPr>
        <p:txBody>
          <a:bodyPr wrap="square" rtlCol="0">
            <a:spAutoFit/>
          </a:bodyPr>
          <a:lstStyle/>
          <a:p>
            <a:pPr algn="ctr"/>
            <a:r>
              <a:rPr lang="en-US" sz="900" b="1" dirty="0"/>
              <a:t>GUNSTON / </a:t>
            </a:r>
          </a:p>
          <a:p>
            <a:pPr algn="ctr"/>
            <a:r>
              <a:rPr lang="en-US" sz="900" b="1" dirty="0"/>
              <a:t>OAKRIDGE</a:t>
            </a:r>
          </a:p>
        </p:txBody>
      </p:sp>
      <p:sp>
        <p:nvSpPr>
          <p:cNvPr id="9" name="TextBox 8">
            <a:extLst>
              <a:ext uri="{FF2B5EF4-FFF2-40B4-BE49-F238E27FC236}">
                <a16:creationId xmlns:a16="http://schemas.microsoft.com/office/drawing/2014/main" id="{EA35DEAF-0C07-A7D4-EF9B-654CEC1AD8A1}"/>
              </a:ext>
            </a:extLst>
          </p:cNvPr>
          <p:cNvSpPr txBox="1"/>
          <p:nvPr/>
        </p:nvSpPr>
        <p:spPr>
          <a:xfrm>
            <a:off x="7238755" y="1610280"/>
            <a:ext cx="931508" cy="369332"/>
          </a:xfrm>
          <a:prstGeom prst="rect">
            <a:avLst/>
          </a:prstGeom>
          <a:noFill/>
        </p:spPr>
        <p:txBody>
          <a:bodyPr wrap="square" rtlCol="0">
            <a:spAutoFit/>
          </a:bodyPr>
          <a:lstStyle/>
          <a:p>
            <a:pPr algn="ctr"/>
            <a:r>
              <a:rPr lang="en-US" sz="900" b="1" dirty="0"/>
              <a:t>HOFFMAN </a:t>
            </a:r>
          </a:p>
          <a:p>
            <a:pPr algn="ctr"/>
            <a:r>
              <a:rPr lang="en-US" sz="900" b="1" dirty="0"/>
              <a:t>BOSTON</a:t>
            </a:r>
          </a:p>
        </p:txBody>
      </p:sp>
      <p:sp>
        <p:nvSpPr>
          <p:cNvPr id="11" name="TextBox 10">
            <a:extLst>
              <a:ext uri="{FF2B5EF4-FFF2-40B4-BE49-F238E27FC236}">
                <a16:creationId xmlns:a16="http://schemas.microsoft.com/office/drawing/2014/main" id="{BC0073B2-E4AB-3422-A7AA-7FA648AD5AD8}"/>
              </a:ext>
            </a:extLst>
          </p:cNvPr>
          <p:cNvSpPr txBox="1"/>
          <p:nvPr/>
        </p:nvSpPr>
        <p:spPr>
          <a:xfrm>
            <a:off x="6947063" y="2303599"/>
            <a:ext cx="931508" cy="369332"/>
          </a:xfrm>
          <a:prstGeom prst="rect">
            <a:avLst/>
          </a:prstGeom>
          <a:noFill/>
        </p:spPr>
        <p:txBody>
          <a:bodyPr wrap="square" rtlCol="0">
            <a:spAutoFit/>
          </a:bodyPr>
          <a:lstStyle/>
          <a:p>
            <a:pPr algn="ctr"/>
            <a:r>
              <a:rPr lang="en-US" sz="900" b="1" dirty="0"/>
              <a:t>ARMY</a:t>
            </a:r>
          </a:p>
          <a:p>
            <a:pPr algn="ctr"/>
            <a:r>
              <a:rPr lang="en-US" sz="900" b="1" dirty="0"/>
              <a:t> NAVY</a:t>
            </a:r>
          </a:p>
        </p:txBody>
      </p:sp>
      <p:sp>
        <p:nvSpPr>
          <p:cNvPr id="15" name="TextBox 14">
            <a:extLst>
              <a:ext uri="{FF2B5EF4-FFF2-40B4-BE49-F238E27FC236}">
                <a16:creationId xmlns:a16="http://schemas.microsoft.com/office/drawing/2014/main" id="{36872DD8-8E3B-06CD-AB90-59C94C842FB9}"/>
              </a:ext>
            </a:extLst>
          </p:cNvPr>
          <p:cNvSpPr txBox="1"/>
          <p:nvPr/>
        </p:nvSpPr>
        <p:spPr>
          <a:xfrm>
            <a:off x="8952390" y="2208110"/>
            <a:ext cx="931508" cy="369332"/>
          </a:xfrm>
          <a:prstGeom prst="rect">
            <a:avLst/>
          </a:prstGeom>
          <a:noFill/>
        </p:spPr>
        <p:txBody>
          <a:bodyPr wrap="square" rtlCol="0">
            <a:spAutoFit/>
          </a:bodyPr>
          <a:lstStyle/>
          <a:p>
            <a:pPr algn="ctr"/>
            <a:r>
              <a:rPr lang="en-US" sz="900" b="1" dirty="0"/>
              <a:t>VA HIGHLANDS</a:t>
            </a:r>
          </a:p>
        </p:txBody>
      </p:sp>
      <p:sp>
        <p:nvSpPr>
          <p:cNvPr id="20" name="TextBox 19">
            <a:extLst>
              <a:ext uri="{FF2B5EF4-FFF2-40B4-BE49-F238E27FC236}">
                <a16:creationId xmlns:a16="http://schemas.microsoft.com/office/drawing/2014/main" id="{CAF04C46-3AA3-DC33-4E34-746298A36D14}"/>
              </a:ext>
            </a:extLst>
          </p:cNvPr>
          <p:cNvSpPr txBox="1"/>
          <p:nvPr/>
        </p:nvSpPr>
        <p:spPr>
          <a:xfrm>
            <a:off x="9798201" y="1642830"/>
            <a:ext cx="777317" cy="230832"/>
          </a:xfrm>
          <a:prstGeom prst="rect">
            <a:avLst/>
          </a:prstGeom>
          <a:noFill/>
        </p:spPr>
        <p:txBody>
          <a:bodyPr wrap="square" rtlCol="0">
            <a:spAutoFit/>
          </a:bodyPr>
          <a:lstStyle/>
          <a:p>
            <a:pPr algn="ctr"/>
            <a:r>
              <a:rPr lang="en-US" sz="900" b="1" dirty="0"/>
              <a:t>HQ 2</a:t>
            </a:r>
          </a:p>
        </p:txBody>
      </p:sp>
      <p:sp>
        <p:nvSpPr>
          <p:cNvPr id="21" name="TextBox 20">
            <a:extLst>
              <a:ext uri="{FF2B5EF4-FFF2-40B4-BE49-F238E27FC236}">
                <a16:creationId xmlns:a16="http://schemas.microsoft.com/office/drawing/2014/main" id="{01137A28-C046-BC19-DCB2-40FB5117C5FA}"/>
              </a:ext>
            </a:extLst>
          </p:cNvPr>
          <p:cNvSpPr txBox="1"/>
          <p:nvPr/>
        </p:nvSpPr>
        <p:spPr>
          <a:xfrm>
            <a:off x="8868333" y="1220226"/>
            <a:ext cx="777317" cy="369332"/>
          </a:xfrm>
          <a:prstGeom prst="rect">
            <a:avLst/>
          </a:prstGeom>
          <a:noFill/>
        </p:spPr>
        <p:txBody>
          <a:bodyPr wrap="square" rtlCol="0">
            <a:spAutoFit/>
          </a:bodyPr>
          <a:lstStyle/>
          <a:p>
            <a:pPr algn="ctr"/>
            <a:r>
              <a:rPr lang="en-US" sz="900" b="1" dirty="0"/>
              <a:t>FASHION </a:t>
            </a:r>
          </a:p>
          <a:p>
            <a:pPr algn="ctr"/>
            <a:r>
              <a:rPr lang="en-US" sz="900" b="1" dirty="0"/>
              <a:t>CENTER</a:t>
            </a:r>
          </a:p>
        </p:txBody>
      </p:sp>
      <p:sp>
        <p:nvSpPr>
          <p:cNvPr id="22" name="TextBox 21">
            <a:extLst>
              <a:ext uri="{FF2B5EF4-FFF2-40B4-BE49-F238E27FC236}">
                <a16:creationId xmlns:a16="http://schemas.microsoft.com/office/drawing/2014/main" id="{A7409B3C-A210-8949-90B0-0D9717A2F2E4}"/>
              </a:ext>
            </a:extLst>
          </p:cNvPr>
          <p:cNvSpPr txBox="1"/>
          <p:nvPr/>
        </p:nvSpPr>
        <p:spPr>
          <a:xfrm>
            <a:off x="9893892" y="2771827"/>
            <a:ext cx="777317" cy="369332"/>
          </a:xfrm>
          <a:prstGeom prst="rect">
            <a:avLst/>
          </a:prstGeom>
          <a:noFill/>
        </p:spPr>
        <p:txBody>
          <a:bodyPr wrap="square" rtlCol="0">
            <a:spAutoFit/>
          </a:bodyPr>
          <a:lstStyle/>
          <a:p>
            <a:pPr algn="ctr"/>
            <a:r>
              <a:rPr lang="en-US" sz="900" b="1" dirty="0"/>
              <a:t>CRYSTAL</a:t>
            </a:r>
          </a:p>
          <a:p>
            <a:pPr algn="ctr"/>
            <a:r>
              <a:rPr lang="en-US" sz="900" b="1" dirty="0"/>
              <a:t>HOUSE</a:t>
            </a:r>
          </a:p>
        </p:txBody>
      </p:sp>
      <p:sp>
        <p:nvSpPr>
          <p:cNvPr id="23" name="TextBox 22">
            <a:extLst>
              <a:ext uri="{FF2B5EF4-FFF2-40B4-BE49-F238E27FC236}">
                <a16:creationId xmlns:a16="http://schemas.microsoft.com/office/drawing/2014/main" id="{48A51852-16B2-82F7-E251-334D32537B2D}"/>
              </a:ext>
            </a:extLst>
          </p:cNvPr>
          <p:cNvSpPr txBox="1"/>
          <p:nvPr/>
        </p:nvSpPr>
        <p:spPr>
          <a:xfrm>
            <a:off x="9816087" y="2231166"/>
            <a:ext cx="777317" cy="369332"/>
          </a:xfrm>
          <a:prstGeom prst="rect">
            <a:avLst/>
          </a:prstGeom>
          <a:noFill/>
        </p:spPr>
        <p:txBody>
          <a:bodyPr wrap="square" rtlCol="0">
            <a:spAutoFit/>
          </a:bodyPr>
          <a:lstStyle/>
          <a:p>
            <a:pPr algn="ctr"/>
            <a:r>
              <a:rPr lang="en-US" sz="900" b="1" dirty="0"/>
              <a:t>CLARIDGE HOUSE</a:t>
            </a:r>
          </a:p>
        </p:txBody>
      </p:sp>
      <p:sp>
        <p:nvSpPr>
          <p:cNvPr id="24" name="TextBox 23">
            <a:extLst>
              <a:ext uri="{FF2B5EF4-FFF2-40B4-BE49-F238E27FC236}">
                <a16:creationId xmlns:a16="http://schemas.microsoft.com/office/drawing/2014/main" id="{BB055267-0995-EF88-D755-AA7C18875758}"/>
              </a:ext>
            </a:extLst>
          </p:cNvPr>
          <p:cNvSpPr txBox="1"/>
          <p:nvPr/>
        </p:nvSpPr>
        <p:spPr>
          <a:xfrm>
            <a:off x="10045692" y="3152751"/>
            <a:ext cx="777317" cy="230832"/>
          </a:xfrm>
          <a:prstGeom prst="rect">
            <a:avLst/>
          </a:prstGeom>
          <a:noFill/>
        </p:spPr>
        <p:txBody>
          <a:bodyPr wrap="square" rtlCol="0">
            <a:spAutoFit/>
          </a:bodyPr>
          <a:lstStyle/>
          <a:p>
            <a:pPr algn="ctr"/>
            <a:r>
              <a:rPr lang="en-US" sz="900" b="1" dirty="0"/>
              <a:t>23</a:t>
            </a:r>
            <a:r>
              <a:rPr lang="en-US" sz="900" b="1" baseline="30000" dirty="0"/>
              <a:t>rd</a:t>
            </a:r>
            <a:r>
              <a:rPr lang="en-US" sz="900" b="1" dirty="0"/>
              <a:t> ST</a:t>
            </a:r>
          </a:p>
        </p:txBody>
      </p:sp>
      <p:sp>
        <p:nvSpPr>
          <p:cNvPr id="25" name="TextBox 24">
            <a:extLst>
              <a:ext uri="{FF2B5EF4-FFF2-40B4-BE49-F238E27FC236}">
                <a16:creationId xmlns:a16="http://schemas.microsoft.com/office/drawing/2014/main" id="{ADD45B96-C8EB-2DA9-A4E4-4CB0D5E00C1D}"/>
              </a:ext>
            </a:extLst>
          </p:cNvPr>
          <p:cNvSpPr txBox="1"/>
          <p:nvPr/>
        </p:nvSpPr>
        <p:spPr>
          <a:xfrm>
            <a:off x="10708338" y="3185198"/>
            <a:ext cx="777317" cy="230832"/>
          </a:xfrm>
          <a:prstGeom prst="rect">
            <a:avLst/>
          </a:prstGeom>
          <a:noFill/>
        </p:spPr>
        <p:txBody>
          <a:bodyPr wrap="square" rtlCol="0">
            <a:spAutoFit/>
          </a:bodyPr>
          <a:lstStyle/>
          <a:p>
            <a:pPr algn="ctr"/>
            <a:r>
              <a:rPr lang="en-US" sz="900" b="1" dirty="0"/>
              <a:t>CC2DCA</a:t>
            </a:r>
          </a:p>
        </p:txBody>
      </p:sp>
      <p:sp>
        <p:nvSpPr>
          <p:cNvPr id="26" name="TextBox 25">
            <a:extLst>
              <a:ext uri="{FF2B5EF4-FFF2-40B4-BE49-F238E27FC236}">
                <a16:creationId xmlns:a16="http://schemas.microsoft.com/office/drawing/2014/main" id="{44890DA8-E9AB-5725-8FA5-7152C5C1A163}"/>
              </a:ext>
            </a:extLst>
          </p:cNvPr>
          <p:cNvSpPr txBox="1"/>
          <p:nvPr/>
        </p:nvSpPr>
        <p:spPr>
          <a:xfrm>
            <a:off x="8126511" y="4992381"/>
            <a:ext cx="777317" cy="230832"/>
          </a:xfrm>
          <a:prstGeom prst="rect">
            <a:avLst/>
          </a:prstGeom>
          <a:noFill/>
        </p:spPr>
        <p:txBody>
          <a:bodyPr wrap="square" rtlCol="0">
            <a:spAutoFit/>
          </a:bodyPr>
          <a:lstStyle/>
          <a:p>
            <a:pPr algn="ctr"/>
            <a:r>
              <a:rPr lang="en-US" sz="900" b="1" dirty="0"/>
              <a:t>APEX </a:t>
            </a:r>
          </a:p>
        </p:txBody>
      </p:sp>
      <p:sp>
        <p:nvSpPr>
          <p:cNvPr id="27" name="TextBox 26">
            <a:extLst>
              <a:ext uri="{FF2B5EF4-FFF2-40B4-BE49-F238E27FC236}">
                <a16:creationId xmlns:a16="http://schemas.microsoft.com/office/drawing/2014/main" id="{91BE888D-841E-816A-F32D-7251555DDDE2}"/>
              </a:ext>
            </a:extLst>
          </p:cNvPr>
          <p:cNvSpPr txBox="1"/>
          <p:nvPr/>
        </p:nvSpPr>
        <p:spPr>
          <a:xfrm>
            <a:off x="7884955" y="4837144"/>
            <a:ext cx="777317" cy="230832"/>
          </a:xfrm>
          <a:prstGeom prst="rect">
            <a:avLst/>
          </a:prstGeom>
          <a:noFill/>
        </p:spPr>
        <p:txBody>
          <a:bodyPr wrap="square" rtlCol="0">
            <a:spAutoFit/>
          </a:bodyPr>
          <a:lstStyle/>
          <a:p>
            <a:pPr algn="ctr"/>
            <a:r>
              <a:rPr lang="en-US" sz="900" b="1" dirty="0"/>
              <a:t>GIANT </a:t>
            </a:r>
          </a:p>
        </p:txBody>
      </p:sp>
      <p:cxnSp>
        <p:nvCxnSpPr>
          <p:cNvPr id="32" name="Straight Arrow Connector 31">
            <a:extLst>
              <a:ext uri="{FF2B5EF4-FFF2-40B4-BE49-F238E27FC236}">
                <a16:creationId xmlns:a16="http://schemas.microsoft.com/office/drawing/2014/main" id="{F1CBCBF7-122B-3484-5914-9CA4C56E4BCD}"/>
              </a:ext>
            </a:extLst>
          </p:cNvPr>
          <p:cNvCxnSpPr>
            <a:cxnSpLocks/>
            <a:endCxn id="22" idx="2"/>
          </p:cNvCxnSpPr>
          <p:nvPr/>
        </p:nvCxnSpPr>
        <p:spPr>
          <a:xfrm flipV="1">
            <a:off x="9806802" y="3141159"/>
            <a:ext cx="475749" cy="30681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247DEDBC-8C2C-18FB-5256-C670DEEEAC40}"/>
              </a:ext>
            </a:extLst>
          </p:cNvPr>
          <p:cNvCxnSpPr>
            <a:cxnSpLocks/>
          </p:cNvCxnSpPr>
          <p:nvPr/>
        </p:nvCxnSpPr>
        <p:spPr>
          <a:xfrm>
            <a:off x="8809901" y="2278136"/>
            <a:ext cx="662069" cy="3223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60A682D2-FDC5-8A6E-1F37-34353A16E76E}"/>
              </a:ext>
            </a:extLst>
          </p:cNvPr>
          <p:cNvCxnSpPr>
            <a:cxnSpLocks/>
          </p:cNvCxnSpPr>
          <p:nvPr/>
        </p:nvCxnSpPr>
        <p:spPr>
          <a:xfrm flipV="1">
            <a:off x="9575000" y="1971322"/>
            <a:ext cx="117547" cy="51694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F2801CED-07F8-67B1-0F96-818DACEBEC04}"/>
              </a:ext>
            </a:extLst>
          </p:cNvPr>
          <p:cNvCxnSpPr>
            <a:cxnSpLocks/>
          </p:cNvCxnSpPr>
          <p:nvPr/>
        </p:nvCxnSpPr>
        <p:spPr>
          <a:xfrm flipV="1">
            <a:off x="8662272" y="2600498"/>
            <a:ext cx="861191" cy="4733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348BE8D4-C5C7-57A0-DF9B-1E5BE130A5B2}"/>
              </a:ext>
            </a:extLst>
          </p:cNvPr>
          <p:cNvCxnSpPr>
            <a:cxnSpLocks/>
          </p:cNvCxnSpPr>
          <p:nvPr/>
        </p:nvCxnSpPr>
        <p:spPr>
          <a:xfrm flipV="1">
            <a:off x="9864191" y="3403541"/>
            <a:ext cx="386859" cy="1506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04A00A83-63E2-77F4-088F-2B24470ECA6D}"/>
              </a:ext>
            </a:extLst>
          </p:cNvPr>
          <p:cNvCxnSpPr>
            <a:cxnSpLocks/>
            <a:stCxn id="24" idx="2"/>
          </p:cNvCxnSpPr>
          <p:nvPr/>
        </p:nvCxnSpPr>
        <p:spPr>
          <a:xfrm flipV="1">
            <a:off x="10434351" y="3199457"/>
            <a:ext cx="489780" cy="1841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EFDB5F46-56FF-9026-36A9-283F1E9C40A5}"/>
              </a:ext>
            </a:extLst>
          </p:cNvPr>
          <p:cNvCxnSpPr>
            <a:cxnSpLocks/>
          </p:cNvCxnSpPr>
          <p:nvPr/>
        </p:nvCxnSpPr>
        <p:spPr>
          <a:xfrm>
            <a:off x="10314662" y="3397775"/>
            <a:ext cx="486169" cy="32958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864E2609-4DEB-1C34-6C8F-6E2B6C4C7C57}"/>
              </a:ext>
            </a:extLst>
          </p:cNvPr>
          <p:cNvCxnSpPr>
            <a:cxnSpLocks/>
          </p:cNvCxnSpPr>
          <p:nvPr/>
        </p:nvCxnSpPr>
        <p:spPr>
          <a:xfrm flipV="1">
            <a:off x="10708338" y="3397775"/>
            <a:ext cx="715625" cy="810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7C76742C-5CFF-0A34-8F69-3F05CD1FF7F3}"/>
              </a:ext>
            </a:extLst>
          </p:cNvPr>
          <p:cNvCxnSpPr>
            <a:cxnSpLocks/>
            <a:stCxn id="21" idx="1"/>
          </p:cNvCxnSpPr>
          <p:nvPr/>
        </p:nvCxnSpPr>
        <p:spPr>
          <a:xfrm>
            <a:off x="8868333" y="1404892"/>
            <a:ext cx="336931" cy="7801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BDEC2F1C-43C5-0DB4-D470-79039915B71A}"/>
              </a:ext>
            </a:extLst>
          </p:cNvPr>
          <p:cNvCxnSpPr>
            <a:cxnSpLocks/>
          </p:cNvCxnSpPr>
          <p:nvPr/>
        </p:nvCxnSpPr>
        <p:spPr>
          <a:xfrm>
            <a:off x="8868333" y="4065408"/>
            <a:ext cx="806581" cy="59549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D48F2AF5-9612-02C2-523C-C055C2B9476D}"/>
              </a:ext>
            </a:extLst>
          </p:cNvPr>
          <p:cNvCxnSpPr>
            <a:cxnSpLocks/>
          </p:cNvCxnSpPr>
          <p:nvPr/>
        </p:nvCxnSpPr>
        <p:spPr>
          <a:xfrm flipV="1">
            <a:off x="9739771" y="4219351"/>
            <a:ext cx="524939" cy="44154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938BB6B1-049C-71D9-5B5B-423CC647C099}"/>
              </a:ext>
            </a:extLst>
          </p:cNvPr>
          <p:cNvCxnSpPr>
            <a:cxnSpLocks/>
          </p:cNvCxnSpPr>
          <p:nvPr/>
        </p:nvCxnSpPr>
        <p:spPr>
          <a:xfrm flipV="1">
            <a:off x="8713644" y="3460381"/>
            <a:ext cx="950740" cy="29072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69EF84F6-E257-D853-8211-94DD8CD58630}"/>
              </a:ext>
            </a:extLst>
          </p:cNvPr>
          <p:cNvSpPr txBox="1"/>
          <p:nvPr/>
        </p:nvSpPr>
        <p:spPr>
          <a:xfrm>
            <a:off x="291047" y="230795"/>
            <a:ext cx="5761643" cy="4555093"/>
          </a:xfrm>
          <a:prstGeom prst="rect">
            <a:avLst/>
          </a:prstGeom>
          <a:noFill/>
        </p:spPr>
        <p:txBody>
          <a:bodyPr wrap="square">
            <a:spAutoFit/>
          </a:bodyPr>
          <a:lstStyle/>
          <a:p>
            <a:r>
              <a:rPr lang="en-US" sz="1400" dirty="0">
                <a:latin typeface="Calibri" panose="020F0502020204030204" pitchFamily="34" charset="0"/>
                <a:ea typeface="Calibri" panose="020F0502020204030204" pitchFamily="34" charset="0"/>
                <a:cs typeface="Times New Roman" panose="02020603050405020304" pitchFamily="18" charset="0"/>
              </a:rPr>
              <a:t>The Existing Site</a:t>
            </a:r>
          </a:p>
          <a:p>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SITE</a:t>
            </a:r>
            <a:r>
              <a:rPr lang="en-US" sz="1400" dirty="0">
                <a:effectLst/>
                <a:latin typeface="Calibri" panose="020F0502020204030204" pitchFamily="34" charset="0"/>
                <a:ea typeface="Calibri" panose="020F0502020204030204" pitchFamily="34" charset="0"/>
                <a:cs typeface="Times New Roman" panose="02020603050405020304" pitchFamily="18" charset="0"/>
              </a:rPr>
              <a:t> IS IN THE MIDDLE OF A LOW DENSITY R-6 SINGLE FAMILY HISTORICALLY DESIGNATED NEIGHBORHOOD  – upzoning in R-6 is unprecedented</a:t>
            </a: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Site has a deed restriction for “school use only” that is being ignored.  </a:t>
            </a:r>
          </a:p>
          <a:p>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School building is a “contributing building” to the historic district and has been accepted by HALRB for study as a Local Historic District (like other schools its age already are).  Study is ongoing.</a:t>
            </a:r>
          </a:p>
          <a:p>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Site is next to a children’s park, heavily used by 5 daycares +++</a:t>
            </a:r>
          </a:p>
          <a:p>
            <a:pPr marL="285750" indent="-285750">
              <a:buFont typeface="Arial" panose="020B0604020202020204" pitchFamily="34" charset="0"/>
              <a:buChar char="•"/>
            </a:pP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400" dirty="0">
                <a:latin typeface="Calibri" panose="020F0502020204030204" pitchFamily="34" charset="0"/>
                <a:ea typeface="Calibri" panose="020F0502020204030204" pitchFamily="34" charset="0"/>
                <a:cs typeface="Times New Roman" panose="02020603050405020304" pitchFamily="18" charset="0"/>
              </a:rPr>
              <a:t>Site is deeded for, planned for, designed for, </a:t>
            </a:r>
            <a:r>
              <a:rPr lang="en-US" sz="1400" b="1" u="sng" dirty="0">
                <a:latin typeface="Calibri" panose="020F0502020204030204" pitchFamily="34" charset="0"/>
                <a:ea typeface="Calibri" panose="020F0502020204030204" pitchFamily="34" charset="0"/>
                <a:cs typeface="Times New Roman" panose="02020603050405020304" pitchFamily="18" charset="0"/>
              </a:rPr>
              <a:t>needed for public use</a:t>
            </a:r>
          </a:p>
          <a:p>
            <a:pPr marL="285750" indent="-285750">
              <a:buFont typeface="Arial" panose="020B0604020202020204" pitchFamily="34" charset="0"/>
              <a:buChar char="•"/>
            </a:pP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Oval 7">
            <a:extLst>
              <a:ext uri="{FF2B5EF4-FFF2-40B4-BE49-F238E27FC236}">
                <a16:creationId xmlns:a16="http://schemas.microsoft.com/office/drawing/2014/main" id="{34FEC62F-3BAB-35F3-ECAD-C1B78154704F}"/>
              </a:ext>
            </a:extLst>
          </p:cNvPr>
          <p:cNvSpPr/>
          <p:nvPr/>
        </p:nvSpPr>
        <p:spPr>
          <a:xfrm>
            <a:off x="9663907" y="3433277"/>
            <a:ext cx="167856" cy="154266"/>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Content Placeholder 4">
            <a:extLst>
              <a:ext uri="{FF2B5EF4-FFF2-40B4-BE49-F238E27FC236}">
                <a16:creationId xmlns:a16="http://schemas.microsoft.com/office/drawing/2014/main" id="{0CBC8741-620D-9489-F7B7-4DA932423680}"/>
              </a:ext>
            </a:extLst>
          </p:cNvPr>
          <p:cNvPicPr>
            <a:picLocks noChangeAspect="1"/>
          </p:cNvPicPr>
          <p:nvPr/>
        </p:nvPicPr>
        <p:blipFill rotWithShape="1">
          <a:blip r:embed="rId4"/>
          <a:srcRect l="6473" t="3167" b="16793"/>
          <a:stretch/>
        </p:blipFill>
        <p:spPr>
          <a:xfrm>
            <a:off x="545996" y="4065408"/>
            <a:ext cx="2337529" cy="2035004"/>
          </a:xfrm>
          <a:prstGeom prst="rect">
            <a:avLst/>
          </a:prstGeom>
        </p:spPr>
      </p:pic>
      <p:pic>
        <p:nvPicPr>
          <p:cNvPr id="17" name="Picture 16">
            <a:extLst>
              <a:ext uri="{FF2B5EF4-FFF2-40B4-BE49-F238E27FC236}">
                <a16:creationId xmlns:a16="http://schemas.microsoft.com/office/drawing/2014/main" id="{B5A080D8-BC84-8BF8-A8B5-450A5368AC62}"/>
              </a:ext>
            </a:extLst>
          </p:cNvPr>
          <p:cNvPicPr>
            <a:picLocks noChangeAspect="1"/>
          </p:cNvPicPr>
          <p:nvPr/>
        </p:nvPicPr>
        <p:blipFill>
          <a:blip r:embed="rId5"/>
          <a:stretch>
            <a:fillRect/>
          </a:stretch>
        </p:blipFill>
        <p:spPr>
          <a:xfrm>
            <a:off x="3389834" y="4065408"/>
            <a:ext cx="3314611" cy="2035004"/>
          </a:xfrm>
          <a:prstGeom prst="rect">
            <a:avLst/>
          </a:prstGeom>
        </p:spPr>
      </p:pic>
    </p:spTree>
    <p:extLst>
      <p:ext uri="{BB962C8B-B14F-4D97-AF65-F5344CB8AC3E}">
        <p14:creationId xmlns:p14="http://schemas.microsoft.com/office/powerpoint/2010/main" val="12909926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47CD1-E354-D916-F5CA-17C75DF15346}"/>
              </a:ext>
            </a:extLst>
          </p:cNvPr>
          <p:cNvSpPr>
            <a:spLocks noGrp="1"/>
          </p:cNvSpPr>
          <p:nvPr>
            <p:ph type="title"/>
          </p:nvPr>
        </p:nvSpPr>
        <p:spPr>
          <a:xfrm>
            <a:off x="318082" y="-283691"/>
            <a:ext cx="10515600" cy="1325563"/>
          </a:xfrm>
        </p:spPr>
        <p:txBody>
          <a:bodyPr>
            <a:normAutofit/>
          </a:bodyPr>
          <a:lstStyle/>
          <a:p>
            <a:r>
              <a:rPr lang="en-US" sz="2800" dirty="0"/>
              <a:t>Existing Building</a:t>
            </a:r>
          </a:p>
        </p:txBody>
      </p:sp>
      <p:pic>
        <p:nvPicPr>
          <p:cNvPr id="4" name="Content Placeholder 3">
            <a:extLst>
              <a:ext uri="{FF2B5EF4-FFF2-40B4-BE49-F238E27FC236}">
                <a16:creationId xmlns:a16="http://schemas.microsoft.com/office/drawing/2014/main" id="{F7B4961C-A41E-0ADB-CC39-A89D06667A26}"/>
              </a:ext>
            </a:extLst>
          </p:cNvPr>
          <p:cNvPicPr>
            <a:picLocks noGrp="1"/>
          </p:cNvPicPr>
          <p:nvPr>
            <p:ph idx="1"/>
          </p:nvPr>
        </p:nvPicPr>
        <p:blipFill>
          <a:blip r:embed="rId2"/>
          <a:stretch>
            <a:fillRect/>
          </a:stretch>
        </p:blipFill>
        <p:spPr>
          <a:xfrm>
            <a:off x="5943600" y="2843323"/>
            <a:ext cx="5470143" cy="2678041"/>
          </a:xfrm>
          <a:prstGeom prst="rect">
            <a:avLst/>
          </a:prstGeom>
        </p:spPr>
      </p:pic>
      <p:sp>
        <p:nvSpPr>
          <p:cNvPr id="8" name="Freeform: Shape 7">
            <a:extLst>
              <a:ext uri="{FF2B5EF4-FFF2-40B4-BE49-F238E27FC236}">
                <a16:creationId xmlns:a16="http://schemas.microsoft.com/office/drawing/2014/main" id="{5B33F65C-0B5F-D525-2001-DF9C11F4EF95}"/>
              </a:ext>
            </a:extLst>
          </p:cNvPr>
          <p:cNvSpPr/>
          <p:nvPr/>
        </p:nvSpPr>
        <p:spPr>
          <a:xfrm>
            <a:off x="7368368" y="3849795"/>
            <a:ext cx="1604342" cy="903530"/>
          </a:xfrm>
          <a:custGeom>
            <a:avLst/>
            <a:gdLst>
              <a:gd name="connsiteX0" fmla="*/ 2617365 w 2617365"/>
              <a:gd name="connsiteY0" fmla="*/ 1082180 h 1468074"/>
              <a:gd name="connsiteX1" fmla="*/ 2168554 w 2617365"/>
              <a:gd name="connsiteY1" fmla="*/ 864066 h 1468074"/>
              <a:gd name="connsiteX2" fmla="*/ 1921079 w 2617365"/>
              <a:gd name="connsiteY2" fmla="*/ 1036041 h 1468074"/>
              <a:gd name="connsiteX3" fmla="*/ 687897 w 2617365"/>
              <a:gd name="connsiteY3" fmla="*/ 415255 h 1468074"/>
              <a:gd name="connsiteX4" fmla="*/ 1061207 w 2617365"/>
              <a:gd name="connsiteY4" fmla="*/ 167780 h 1468074"/>
              <a:gd name="connsiteX5" fmla="*/ 687897 w 2617365"/>
              <a:gd name="connsiteY5" fmla="*/ 0 h 1468074"/>
              <a:gd name="connsiteX6" fmla="*/ 0 w 2617365"/>
              <a:gd name="connsiteY6" fmla="*/ 457200 h 1468074"/>
              <a:gd name="connsiteX7" fmla="*/ 2063691 w 2617365"/>
              <a:gd name="connsiteY7" fmla="*/ 1468074 h 1468074"/>
              <a:gd name="connsiteX8" fmla="*/ 2617365 w 2617365"/>
              <a:gd name="connsiteY8" fmla="*/ 1082180 h 146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7365" h="1468074">
                <a:moveTo>
                  <a:pt x="2617365" y="1082180"/>
                </a:moveTo>
                <a:lnTo>
                  <a:pt x="2168554" y="864066"/>
                </a:lnTo>
                <a:lnTo>
                  <a:pt x="1921079" y="1036041"/>
                </a:lnTo>
                <a:lnTo>
                  <a:pt x="687897" y="415255"/>
                </a:lnTo>
                <a:lnTo>
                  <a:pt x="1061207" y="167780"/>
                </a:lnTo>
                <a:lnTo>
                  <a:pt x="687897" y="0"/>
                </a:lnTo>
                <a:lnTo>
                  <a:pt x="0" y="457200"/>
                </a:lnTo>
                <a:lnTo>
                  <a:pt x="2063691" y="1468074"/>
                </a:lnTo>
                <a:lnTo>
                  <a:pt x="2617365" y="1082180"/>
                </a:lnTo>
                <a:close/>
              </a:path>
            </a:pathLst>
          </a:cu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Freeform: Shape 9">
            <a:extLst>
              <a:ext uri="{FF2B5EF4-FFF2-40B4-BE49-F238E27FC236}">
                <a16:creationId xmlns:a16="http://schemas.microsoft.com/office/drawing/2014/main" id="{D170DAB6-6D31-D10A-B7D4-5CAA43D6A58B}"/>
              </a:ext>
            </a:extLst>
          </p:cNvPr>
          <p:cNvSpPr/>
          <p:nvPr/>
        </p:nvSpPr>
        <p:spPr>
          <a:xfrm>
            <a:off x="8619965" y="4017648"/>
            <a:ext cx="629174" cy="356532"/>
          </a:xfrm>
          <a:custGeom>
            <a:avLst/>
            <a:gdLst>
              <a:gd name="connsiteX0" fmla="*/ 146807 w 629174"/>
              <a:gd name="connsiteY0" fmla="*/ 0 h 356532"/>
              <a:gd name="connsiteX1" fmla="*/ 0 w 629174"/>
              <a:gd name="connsiteY1" fmla="*/ 79696 h 356532"/>
              <a:gd name="connsiteX2" fmla="*/ 465589 w 629174"/>
              <a:gd name="connsiteY2" fmla="*/ 289420 h 356532"/>
              <a:gd name="connsiteX3" fmla="*/ 478173 w 629174"/>
              <a:gd name="connsiteY3" fmla="*/ 356532 h 356532"/>
              <a:gd name="connsiteX4" fmla="*/ 629174 w 629174"/>
              <a:gd name="connsiteY4" fmla="*/ 255864 h 356532"/>
              <a:gd name="connsiteX5" fmla="*/ 612396 w 629174"/>
              <a:gd name="connsiteY5" fmla="*/ 188752 h 356532"/>
              <a:gd name="connsiteX6" fmla="*/ 146807 w 629174"/>
              <a:gd name="connsiteY6" fmla="*/ 0 h 356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9174" h="356532">
                <a:moveTo>
                  <a:pt x="146807" y="0"/>
                </a:moveTo>
                <a:lnTo>
                  <a:pt x="0" y="79696"/>
                </a:lnTo>
                <a:lnTo>
                  <a:pt x="465589" y="289420"/>
                </a:lnTo>
                <a:lnTo>
                  <a:pt x="478173" y="356532"/>
                </a:lnTo>
                <a:lnTo>
                  <a:pt x="629174" y="255864"/>
                </a:lnTo>
                <a:lnTo>
                  <a:pt x="612396" y="188752"/>
                </a:lnTo>
                <a:lnTo>
                  <a:pt x="146807" y="0"/>
                </a:lnTo>
                <a:close/>
              </a:path>
            </a:pathLst>
          </a:cu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1B81EB96-ED13-0D73-A701-C01B2C9507C7}"/>
              </a:ext>
            </a:extLst>
          </p:cNvPr>
          <p:cNvSpPr txBox="1"/>
          <p:nvPr/>
        </p:nvSpPr>
        <p:spPr>
          <a:xfrm>
            <a:off x="9102208" y="3814656"/>
            <a:ext cx="2659311" cy="261610"/>
          </a:xfrm>
          <a:prstGeom prst="rect">
            <a:avLst/>
          </a:prstGeom>
          <a:noFill/>
        </p:spPr>
        <p:txBody>
          <a:bodyPr wrap="square" rtlCol="0">
            <a:spAutoFit/>
          </a:bodyPr>
          <a:lstStyle/>
          <a:p>
            <a:r>
              <a:rPr lang="en-US" sz="1100" b="1" dirty="0"/>
              <a:t>Original Nellie Custis School c. 1923</a:t>
            </a:r>
          </a:p>
        </p:txBody>
      </p:sp>
      <p:sp>
        <p:nvSpPr>
          <p:cNvPr id="12" name="TextBox 11">
            <a:extLst>
              <a:ext uri="{FF2B5EF4-FFF2-40B4-BE49-F238E27FC236}">
                <a16:creationId xmlns:a16="http://schemas.microsoft.com/office/drawing/2014/main" id="{65D61746-221E-9BB0-295D-E3BC407584B1}"/>
              </a:ext>
            </a:extLst>
          </p:cNvPr>
          <p:cNvSpPr txBox="1"/>
          <p:nvPr/>
        </p:nvSpPr>
        <p:spPr>
          <a:xfrm>
            <a:off x="7238870" y="3873274"/>
            <a:ext cx="1517008" cy="261610"/>
          </a:xfrm>
          <a:prstGeom prst="rect">
            <a:avLst/>
          </a:prstGeom>
          <a:noFill/>
        </p:spPr>
        <p:txBody>
          <a:bodyPr wrap="square" rtlCol="0">
            <a:spAutoFit/>
          </a:bodyPr>
          <a:lstStyle/>
          <a:p>
            <a:r>
              <a:rPr lang="en-US" sz="1100" b="1" dirty="0"/>
              <a:t>Nelly Custis Park</a:t>
            </a:r>
          </a:p>
        </p:txBody>
      </p:sp>
      <p:sp>
        <p:nvSpPr>
          <p:cNvPr id="13" name="TextBox 12">
            <a:extLst>
              <a:ext uri="{FF2B5EF4-FFF2-40B4-BE49-F238E27FC236}">
                <a16:creationId xmlns:a16="http://schemas.microsoft.com/office/drawing/2014/main" id="{CE80F275-F4EE-3BA5-AD35-A4A3C5A484B9}"/>
              </a:ext>
            </a:extLst>
          </p:cNvPr>
          <p:cNvSpPr txBox="1"/>
          <p:nvPr/>
        </p:nvSpPr>
        <p:spPr>
          <a:xfrm>
            <a:off x="6918701" y="5675648"/>
            <a:ext cx="3219885" cy="461665"/>
          </a:xfrm>
          <a:prstGeom prst="rect">
            <a:avLst/>
          </a:prstGeom>
          <a:noFill/>
        </p:spPr>
        <p:txBody>
          <a:bodyPr wrap="square" rtlCol="0">
            <a:spAutoFit/>
          </a:bodyPr>
          <a:lstStyle/>
          <a:p>
            <a:pPr algn="ctr"/>
            <a:r>
              <a:rPr lang="en-US" sz="1200" dirty="0"/>
              <a:t>Historic Aurora Highlands </a:t>
            </a:r>
          </a:p>
          <a:p>
            <a:pPr algn="ctr"/>
            <a:r>
              <a:rPr lang="en-US" sz="1200" dirty="0"/>
              <a:t>Single Family Neighborhood </a:t>
            </a:r>
          </a:p>
        </p:txBody>
      </p:sp>
      <p:sp>
        <p:nvSpPr>
          <p:cNvPr id="14" name="Freeform: Shape 13">
            <a:extLst>
              <a:ext uri="{FF2B5EF4-FFF2-40B4-BE49-F238E27FC236}">
                <a16:creationId xmlns:a16="http://schemas.microsoft.com/office/drawing/2014/main" id="{44E07D8D-12DC-87B6-470D-45E52DA99FE5}"/>
              </a:ext>
            </a:extLst>
          </p:cNvPr>
          <p:cNvSpPr/>
          <p:nvPr/>
        </p:nvSpPr>
        <p:spPr>
          <a:xfrm>
            <a:off x="6411925" y="2940764"/>
            <a:ext cx="4471332" cy="2567031"/>
          </a:xfrm>
          <a:custGeom>
            <a:avLst/>
            <a:gdLst>
              <a:gd name="connsiteX0" fmla="*/ 2013358 w 4471332"/>
              <a:gd name="connsiteY0" fmla="*/ 239086 h 2567031"/>
              <a:gd name="connsiteX1" fmla="*/ 4471332 w 4471332"/>
              <a:gd name="connsiteY1" fmla="*/ 1480657 h 2567031"/>
              <a:gd name="connsiteX2" fmla="*/ 4169329 w 4471332"/>
              <a:gd name="connsiteY2" fmla="*/ 1736521 h 2567031"/>
              <a:gd name="connsiteX3" fmla="*/ 3745685 w 4471332"/>
              <a:gd name="connsiteY3" fmla="*/ 1560352 h 2567031"/>
              <a:gd name="connsiteX4" fmla="*/ 2793534 w 4471332"/>
              <a:gd name="connsiteY4" fmla="*/ 2567031 h 2567031"/>
              <a:gd name="connsiteX5" fmla="*/ 0 w 4471332"/>
              <a:gd name="connsiteY5" fmla="*/ 1057013 h 2567031"/>
              <a:gd name="connsiteX6" fmla="*/ 1220598 w 4471332"/>
              <a:gd name="connsiteY6" fmla="*/ 0 h 2567031"/>
              <a:gd name="connsiteX7" fmla="*/ 2013358 w 4471332"/>
              <a:gd name="connsiteY7" fmla="*/ 239086 h 25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332" h="2567031">
                <a:moveTo>
                  <a:pt x="2013358" y="239086"/>
                </a:moveTo>
                <a:lnTo>
                  <a:pt x="4471332" y="1480657"/>
                </a:lnTo>
                <a:lnTo>
                  <a:pt x="4169329" y="1736521"/>
                </a:lnTo>
                <a:lnTo>
                  <a:pt x="3745685" y="1560352"/>
                </a:lnTo>
                <a:lnTo>
                  <a:pt x="2793534" y="2567031"/>
                </a:lnTo>
                <a:lnTo>
                  <a:pt x="0" y="1057013"/>
                </a:lnTo>
                <a:lnTo>
                  <a:pt x="1220598" y="0"/>
                </a:lnTo>
                <a:lnTo>
                  <a:pt x="2013358" y="239086"/>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15F7D6DA-6A7D-5659-A047-4F4BD2F58E48}"/>
              </a:ext>
            </a:extLst>
          </p:cNvPr>
          <p:cNvSpPr txBox="1"/>
          <p:nvPr/>
        </p:nvSpPr>
        <p:spPr>
          <a:xfrm>
            <a:off x="7706726" y="681106"/>
            <a:ext cx="3489822" cy="1569660"/>
          </a:xfrm>
          <a:prstGeom prst="rect">
            <a:avLst/>
          </a:prstGeom>
          <a:noFill/>
        </p:spPr>
        <p:txBody>
          <a:bodyPr wrap="square" rtlCol="0">
            <a:spAutoFit/>
          </a:bodyPr>
          <a:lstStyle/>
          <a:p>
            <a:pPr algn="ctr"/>
            <a:r>
              <a:rPr lang="en-US" sz="1200" dirty="0"/>
              <a:t>The diagram below shows about 27 that are homes directly in the sight line of 750 23</a:t>
            </a:r>
            <a:r>
              <a:rPr lang="en-US" sz="1200" baseline="30000" dirty="0"/>
              <a:t>rd</a:t>
            </a:r>
            <a:r>
              <a:rPr lang="en-US" sz="1200" dirty="0"/>
              <a:t> Street, most are ~25’ tall.</a:t>
            </a:r>
          </a:p>
          <a:p>
            <a:pPr algn="ctr"/>
            <a:endParaRPr lang="en-US" sz="1200" dirty="0"/>
          </a:p>
          <a:p>
            <a:pPr algn="ctr"/>
            <a:r>
              <a:rPr lang="en-US" sz="1200" dirty="0"/>
              <a:t>In addition to other impacts of density (traffic, parking, noise), these single-family homes will be negatively impacted by the light pollution from the towering development.</a:t>
            </a:r>
          </a:p>
        </p:txBody>
      </p:sp>
      <p:sp>
        <p:nvSpPr>
          <p:cNvPr id="20" name="TextBox 19">
            <a:extLst>
              <a:ext uri="{FF2B5EF4-FFF2-40B4-BE49-F238E27FC236}">
                <a16:creationId xmlns:a16="http://schemas.microsoft.com/office/drawing/2014/main" id="{F0036355-3444-5C4A-5252-00B2C9830C38}"/>
              </a:ext>
            </a:extLst>
          </p:cNvPr>
          <p:cNvSpPr txBox="1"/>
          <p:nvPr/>
        </p:nvSpPr>
        <p:spPr>
          <a:xfrm>
            <a:off x="712051" y="2688191"/>
            <a:ext cx="4455765" cy="461665"/>
          </a:xfrm>
          <a:prstGeom prst="rect">
            <a:avLst/>
          </a:prstGeom>
          <a:noFill/>
        </p:spPr>
        <p:txBody>
          <a:bodyPr wrap="square" rtlCol="0">
            <a:spAutoFit/>
          </a:bodyPr>
          <a:lstStyle/>
          <a:p>
            <a:pPr algn="ctr"/>
            <a:r>
              <a:rPr lang="en-US" sz="1200" dirty="0"/>
              <a:t>Historic Nellie Custis School &amp; Landscape – </a:t>
            </a:r>
            <a:r>
              <a:rPr lang="en-US" sz="1200" b="1" u="sng" dirty="0"/>
              <a:t>recently nominated as a Local Historic District,</a:t>
            </a:r>
            <a:r>
              <a:rPr lang="en-US" sz="1200" dirty="0"/>
              <a:t> currently under review </a:t>
            </a:r>
          </a:p>
        </p:txBody>
      </p:sp>
      <p:pic>
        <p:nvPicPr>
          <p:cNvPr id="23" name="Picture 22">
            <a:extLst>
              <a:ext uri="{FF2B5EF4-FFF2-40B4-BE49-F238E27FC236}">
                <a16:creationId xmlns:a16="http://schemas.microsoft.com/office/drawing/2014/main" id="{53D32EA6-2E93-9203-563C-771AE1D41D27}"/>
              </a:ext>
            </a:extLst>
          </p:cNvPr>
          <p:cNvPicPr>
            <a:picLocks noChangeAspect="1"/>
          </p:cNvPicPr>
          <p:nvPr/>
        </p:nvPicPr>
        <p:blipFill rotWithShape="1">
          <a:blip r:embed="rId3"/>
          <a:srcRect l="13213" t="10983" r="1744"/>
          <a:stretch/>
        </p:blipFill>
        <p:spPr>
          <a:xfrm>
            <a:off x="3708966" y="681106"/>
            <a:ext cx="3660083" cy="1972611"/>
          </a:xfrm>
          <a:prstGeom prst="rect">
            <a:avLst/>
          </a:prstGeom>
        </p:spPr>
      </p:pic>
      <p:pic>
        <p:nvPicPr>
          <p:cNvPr id="24" name="Picture 23">
            <a:extLst>
              <a:ext uri="{FF2B5EF4-FFF2-40B4-BE49-F238E27FC236}">
                <a16:creationId xmlns:a16="http://schemas.microsoft.com/office/drawing/2014/main" id="{4C40162F-76D3-B193-E050-F97561DAB5B8}"/>
              </a:ext>
            </a:extLst>
          </p:cNvPr>
          <p:cNvPicPr>
            <a:picLocks noChangeAspect="1"/>
          </p:cNvPicPr>
          <p:nvPr/>
        </p:nvPicPr>
        <p:blipFill rotWithShape="1">
          <a:blip r:embed="rId4"/>
          <a:srcRect r="10367"/>
          <a:stretch/>
        </p:blipFill>
        <p:spPr>
          <a:xfrm>
            <a:off x="443102" y="681106"/>
            <a:ext cx="2987995" cy="1956049"/>
          </a:xfrm>
          <a:prstGeom prst="rect">
            <a:avLst/>
          </a:prstGeom>
        </p:spPr>
      </p:pic>
      <p:sp>
        <p:nvSpPr>
          <p:cNvPr id="25" name="AutoShape 2">
            <a:extLst>
              <a:ext uri="{FF2B5EF4-FFF2-40B4-BE49-F238E27FC236}">
                <a16:creationId xmlns:a16="http://schemas.microsoft.com/office/drawing/2014/main" id="{428FE8BC-3737-852B-E3F3-DA86BF7E03A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27" name="Picture 26" descr="A tree in a park&#10;&#10;Description automatically generated">
            <a:extLst>
              <a:ext uri="{FF2B5EF4-FFF2-40B4-BE49-F238E27FC236}">
                <a16:creationId xmlns:a16="http://schemas.microsoft.com/office/drawing/2014/main" id="{519C9386-C42B-6801-E5DE-D39CE4AFA5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493" y="3256204"/>
            <a:ext cx="3265865" cy="2449400"/>
          </a:xfrm>
          <a:prstGeom prst="rect">
            <a:avLst/>
          </a:prstGeom>
        </p:spPr>
      </p:pic>
      <p:sp>
        <p:nvSpPr>
          <p:cNvPr id="28" name="TextBox 27">
            <a:extLst>
              <a:ext uri="{FF2B5EF4-FFF2-40B4-BE49-F238E27FC236}">
                <a16:creationId xmlns:a16="http://schemas.microsoft.com/office/drawing/2014/main" id="{1D15A751-A590-01D2-816C-519BF4CCD713}"/>
              </a:ext>
            </a:extLst>
          </p:cNvPr>
          <p:cNvSpPr txBox="1"/>
          <p:nvPr/>
        </p:nvSpPr>
        <p:spPr>
          <a:xfrm>
            <a:off x="484354" y="5864690"/>
            <a:ext cx="3219885" cy="461665"/>
          </a:xfrm>
          <a:prstGeom prst="rect">
            <a:avLst/>
          </a:prstGeom>
          <a:noFill/>
        </p:spPr>
        <p:txBody>
          <a:bodyPr wrap="square" rtlCol="0">
            <a:spAutoFit/>
          </a:bodyPr>
          <a:lstStyle/>
          <a:p>
            <a:pPr algn="ctr"/>
            <a:r>
              <a:rPr lang="en-US" sz="1200" dirty="0"/>
              <a:t>View of Nellie Custis School from residential 24</a:t>
            </a:r>
            <a:r>
              <a:rPr lang="en-US" sz="1200" baseline="30000" dirty="0"/>
              <a:t>th</a:t>
            </a:r>
            <a:r>
              <a:rPr lang="en-US" sz="1200" dirty="0"/>
              <a:t> Street and Nelly Custis Park</a:t>
            </a:r>
          </a:p>
        </p:txBody>
      </p:sp>
    </p:spTree>
    <p:extLst>
      <p:ext uri="{BB962C8B-B14F-4D97-AF65-F5344CB8AC3E}">
        <p14:creationId xmlns:p14="http://schemas.microsoft.com/office/powerpoint/2010/main" val="39180619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A4FC1E7-1913-8166-81BA-8874C0DE0A4B}"/>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87612F4A-71FE-ADB4-2150-7508A9D55B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D21F8987-4F0E-2133-895A-90F5D36FA18E}"/>
              </a:ext>
            </a:extLst>
          </p:cNvPr>
          <p:cNvSpPr>
            <a:spLocks noGrp="1"/>
          </p:cNvSpPr>
          <p:nvPr>
            <p:ph type="ctrTitle"/>
          </p:nvPr>
        </p:nvSpPr>
        <p:spPr>
          <a:xfrm>
            <a:off x="783930" y="526780"/>
            <a:ext cx="9889797" cy="1413144"/>
          </a:xfrm>
        </p:spPr>
        <p:txBody>
          <a:bodyPr anchor="b">
            <a:normAutofit fontScale="90000"/>
          </a:bodyPr>
          <a:lstStyle/>
          <a:p>
            <a:pPr algn="l"/>
            <a:br>
              <a:rPr lang="en-US" sz="4400" dirty="0">
                <a:solidFill>
                  <a:schemeClr val="bg1"/>
                </a:solidFill>
              </a:rPr>
            </a:br>
            <a:r>
              <a:rPr lang="en-US" sz="4400" dirty="0">
                <a:solidFill>
                  <a:schemeClr val="bg1"/>
                </a:solidFill>
              </a:rPr>
              <a:t>Proposed Building</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24D07398-179C-C116-BD7E-24C66623F3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B04A1EA4-C275-1447-616E-72469E0E5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FDC2106-4918-D9FA-477D-DCE14176DC14}"/>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7677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13745-7D37-AF2B-45A1-7B2EA0F25A42}"/>
              </a:ext>
            </a:extLst>
          </p:cNvPr>
          <p:cNvPicPr>
            <a:picLocks noChangeAspect="1"/>
          </p:cNvPicPr>
          <p:nvPr/>
        </p:nvPicPr>
        <p:blipFill>
          <a:blip r:embed="rId2"/>
          <a:stretch>
            <a:fillRect/>
          </a:stretch>
        </p:blipFill>
        <p:spPr>
          <a:xfrm>
            <a:off x="957943" y="292101"/>
            <a:ext cx="5138057" cy="5994400"/>
          </a:xfrm>
          <a:prstGeom prst="rect">
            <a:avLst/>
          </a:prstGeom>
        </p:spPr>
      </p:pic>
      <p:sp>
        <p:nvSpPr>
          <p:cNvPr id="4" name="TextBox 3">
            <a:extLst>
              <a:ext uri="{FF2B5EF4-FFF2-40B4-BE49-F238E27FC236}">
                <a16:creationId xmlns:a16="http://schemas.microsoft.com/office/drawing/2014/main" id="{B730F1AD-FEDF-D91E-1B2B-808BB8D72C9D}"/>
              </a:ext>
            </a:extLst>
          </p:cNvPr>
          <p:cNvSpPr txBox="1"/>
          <p:nvPr/>
        </p:nvSpPr>
        <p:spPr>
          <a:xfrm>
            <a:off x="7261365" y="3289301"/>
            <a:ext cx="4191000" cy="3631763"/>
          </a:xfrm>
          <a:prstGeom prst="rect">
            <a:avLst/>
          </a:prstGeom>
          <a:noFill/>
        </p:spPr>
        <p:txBody>
          <a:bodyPr wrap="square" rtlCol="0">
            <a:spAutoFit/>
          </a:bodyPr>
          <a:lstStyle/>
          <a:p>
            <a:r>
              <a:rPr lang="en-US" sz="1600" dirty="0"/>
              <a:t>Parking Details</a:t>
            </a:r>
          </a:p>
          <a:p>
            <a:pPr marL="285750" indent="-285750">
              <a:buFont typeface="Arial" panose="020B0604020202020204" pitchFamily="34" charset="0"/>
              <a:buChar char="•"/>
            </a:pPr>
            <a:r>
              <a:rPr lang="en-US" sz="1600" dirty="0"/>
              <a:t>18,000 SF of Office &amp; only 20 parking spaces (72 required) – </a:t>
            </a:r>
            <a:r>
              <a:rPr lang="en-US" sz="1600" dirty="0">
                <a:highlight>
                  <a:srgbClr val="FFFF00"/>
                </a:highlight>
              </a:rPr>
              <a:t>52 missing</a:t>
            </a:r>
          </a:p>
          <a:p>
            <a:pPr marL="285750" indent="-285750">
              <a:buFont typeface="Arial" panose="020B0604020202020204" pitchFamily="34" charset="0"/>
              <a:buChar char="•"/>
            </a:pPr>
            <a:r>
              <a:rPr lang="en-US" sz="1600" dirty="0"/>
              <a:t>105 large apartments &amp; only 77 parking spaces (120 required, but this is not for family  / TH size apts) 215 bedrooms. </a:t>
            </a:r>
          </a:p>
          <a:p>
            <a:pPr marL="285750" indent="-285750">
              <a:buFont typeface="Arial" panose="020B0604020202020204" pitchFamily="34" charset="0"/>
              <a:buChar char="•"/>
            </a:pPr>
            <a:r>
              <a:rPr lang="en-US" sz="1600" dirty="0"/>
              <a:t>  Family size should have ~148 spaces. – </a:t>
            </a:r>
            <a:r>
              <a:rPr lang="en-US" sz="1600" dirty="0">
                <a:highlight>
                  <a:srgbClr val="FFFF00"/>
                </a:highlight>
              </a:rPr>
              <a:t>43 – 71 missing</a:t>
            </a:r>
          </a:p>
          <a:p>
            <a:pPr marL="285750" indent="-285750">
              <a:buFont typeface="Arial" panose="020B0604020202020204" pitchFamily="34" charset="0"/>
              <a:buChar char="•"/>
            </a:pPr>
            <a:r>
              <a:rPr lang="en-US" sz="1600" dirty="0">
                <a:highlight>
                  <a:srgbClr val="FFFF00"/>
                </a:highlight>
              </a:rPr>
              <a:t>Total missing parking:  95 – 123 spaces</a:t>
            </a:r>
          </a:p>
          <a:p>
            <a:pPr marL="285750" indent="-285750">
              <a:buFont typeface="Arial" panose="020B0604020202020204" pitchFamily="34" charset="0"/>
              <a:buChar char="•"/>
            </a:pPr>
            <a:r>
              <a:rPr lang="en-US" sz="1600" dirty="0"/>
              <a:t>Outside of ½ mile metro walkshed</a:t>
            </a:r>
          </a:p>
          <a:p>
            <a:pPr marL="285750" indent="-285750">
              <a:buFont typeface="Arial" panose="020B0604020202020204" pitchFamily="34" charset="0"/>
              <a:buChar char="•"/>
            </a:pPr>
            <a:r>
              <a:rPr lang="en-US" sz="1600" dirty="0"/>
              <a:t>1 mile from grocery</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endParaRPr lang="en-US" dirty="0"/>
          </a:p>
        </p:txBody>
      </p:sp>
      <p:pic>
        <p:nvPicPr>
          <p:cNvPr id="6" name="Picture 5">
            <a:extLst>
              <a:ext uri="{FF2B5EF4-FFF2-40B4-BE49-F238E27FC236}">
                <a16:creationId xmlns:a16="http://schemas.microsoft.com/office/drawing/2014/main" id="{BAD911D3-FF28-0906-26F3-B0DFC7A155C4}"/>
              </a:ext>
            </a:extLst>
          </p:cNvPr>
          <p:cNvPicPr>
            <a:picLocks noChangeAspect="1"/>
          </p:cNvPicPr>
          <p:nvPr/>
        </p:nvPicPr>
        <p:blipFill>
          <a:blip r:embed="rId3"/>
          <a:stretch>
            <a:fillRect/>
          </a:stretch>
        </p:blipFill>
        <p:spPr>
          <a:xfrm>
            <a:off x="6997611" y="801132"/>
            <a:ext cx="3893008" cy="1962366"/>
          </a:xfrm>
          <a:prstGeom prst="rect">
            <a:avLst/>
          </a:prstGeom>
        </p:spPr>
      </p:pic>
      <p:sp>
        <p:nvSpPr>
          <p:cNvPr id="7" name="TextBox 6">
            <a:extLst>
              <a:ext uri="{FF2B5EF4-FFF2-40B4-BE49-F238E27FC236}">
                <a16:creationId xmlns:a16="http://schemas.microsoft.com/office/drawing/2014/main" id="{2D560989-9478-451C-7F18-E72D9C2C2908}"/>
              </a:ext>
            </a:extLst>
          </p:cNvPr>
          <p:cNvSpPr txBox="1"/>
          <p:nvPr/>
        </p:nvSpPr>
        <p:spPr>
          <a:xfrm>
            <a:off x="7042150" y="431800"/>
            <a:ext cx="1974850" cy="369332"/>
          </a:xfrm>
          <a:prstGeom prst="rect">
            <a:avLst/>
          </a:prstGeom>
          <a:noFill/>
        </p:spPr>
        <p:txBody>
          <a:bodyPr wrap="square" rtlCol="0">
            <a:spAutoFit/>
          </a:bodyPr>
          <a:lstStyle/>
          <a:p>
            <a:r>
              <a:rPr lang="en-US" dirty="0"/>
              <a:t>Existing Site</a:t>
            </a:r>
          </a:p>
        </p:txBody>
      </p:sp>
    </p:spTree>
    <p:extLst>
      <p:ext uri="{BB962C8B-B14F-4D97-AF65-F5344CB8AC3E}">
        <p14:creationId xmlns:p14="http://schemas.microsoft.com/office/powerpoint/2010/main" val="2726303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E3B3A-DAB5-1518-7F8D-E063734D2267}"/>
            </a:ext>
          </a:extLst>
        </p:cNvPr>
        <p:cNvGrpSpPr/>
        <p:nvPr/>
      </p:nvGrpSpPr>
      <p:grpSpPr>
        <a:xfrm>
          <a:off x="0" y="0"/>
          <a:ext cx="0" cy="0"/>
          <a:chOff x="0" y="0"/>
          <a:chExt cx="0" cy="0"/>
        </a:xfrm>
      </p:grpSpPr>
      <p:pic>
        <p:nvPicPr>
          <p:cNvPr id="2" name="Picture 1" descr="A tree in a park">
            <a:extLst>
              <a:ext uri="{FF2B5EF4-FFF2-40B4-BE49-F238E27FC236}">
                <a16:creationId xmlns:a16="http://schemas.microsoft.com/office/drawing/2014/main" id="{FE08DA3B-B7C1-479F-6D40-CB34BB1E9B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5693" y="1211875"/>
            <a:ext cx="5093751" cy="3820315"/>
          </a:xfrm>
          <a:prstGeom prst="rect">
            <a:avLst/>
          </a:prstGeom>
        </p:spPr>
      </p:pic>
      <p:sp>
        <p:nvSpPr>
          <p:cNvPr id="7" name="Freeform: Shape 6">
            <a:extLst>
              <a:ext uri="{FF2B5EF4-FFF2-40B4-BE49-F238E27FC236}">
                <a16:creationId xmlns:a16="http://schemas.microsoft.com/office/drawing/2014/main" id="{7F655222-0FB8-240D-E354-935631564145}"/>
              </a:ext>
            </a:extLst>
          </p:cNvPr>
          <p:cNvSpPr/>
          <p:nvPr/>
        </p:nvSpPr>
        <p:spPr>
          <a:xfrm>
            <a:off x="7797800" y="1533525"/>
            <a:ext cx="45719" cy="2457450"/>
          </a:xfrm>
          <a:custGeom>
            <a:avLst/>
            <a:gdLst>
              <a:gd name="connsiteX0" fmla="*/ 0 w 85725"/>
              <a:gd name="connsiteY0" fmla="*/ 2492375 h 2492375"/>
              <a:gd name="connsiteX1" fmla="*/ 85725 w 85725"/>
              <a:gd name="connsiteY1" fmla="*/ 0 h 2492375"/>
            </a:gdLst>
            <a:ahLst/>
            <a:cxnLst>
              <a:cxn ang="0">
                <a:pos x="connsiteX0" y="connsiteY0"/>
              </a:cxn>
              <a:cxn ang="0">
                <a:pos x="connsiteX1" y="connsiteY1"/>
              </a:cxn>
            </a:cxnLst>
            <a:rect l="l" t="t" r="r" b="b"/>
            <a:pathLst>
              <a:path w="85725" h="2492375">
                <a:moveTo>
                  <a:pt x="0" y="2492375"/>
                </a:moveTo>
                <a:lnTo>
                  <a:pt x="85725"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11FB835B-A82F-7910-6779-0BE707E90E85}"/>
              </a:ext>
            </a:extLst>
          </p:cNvPr>
          <p:cNvCxnSpPr/>
          <p:nvPr/>
        </p:nvCxnSpPr>
        <p:spPr>
          <a:xfrm>
            <a:off x="7843519" y="1533525"/>
            <a:ext cx="0" cy="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9D78E06C-B174-ADC2-630B-F5901B2964F2}"/>
              </a:ext>
            </a:extLst>
          </p:cNvPr>
          <p:cNvCxnSpPr>
            <a:cxnSpLocks/>
          </p:cNvCxnSpPr>
          <p:nvPr/>
        </p:nvCxnSpPr>
        <p:spPr>
          <a:xfrm>
            <a:off x="7843519" y="1533525"/>
            <a:ext cx="2030731" cy="7810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B6233C9-2E90-F8EC-6408-B3CACD8CFE16}"/>
              </a:ext>
            </a:extLst>
          </p:cNvPr>
          <p:cNvCxnSpPr>
            <a:cxnSpLocks/>
          </p:cNvCxnSpPr>
          <p:nvPr/>
        </p:nvCxnSpPr>
        <p:spPr>
          <a:xfrm flipH="1" flipV="1">
            <a:off x="5561209" y="680477"/>
            <a:ext cx="2357241" cy="853048"/>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59B25A1F-F52C-10BB-4125-D1A2BED8254F}"/>
              </a:ext>
            </a:extLst>
          </p:cNvPr>
          <p:cNvCxnSpPr>
            <a:cxnSpLocks/>
          </p:cNvCxnSpPr>
          <p:nvPr/>
        </p:nvCxnSpPr>
        <p:spPr>
          <a:xfrm>
            <a:off x="9874250" y="2314575"/>
            <a:ext cx="0" cy="1181100"/>
          </a:xfrm>
          <a:prstGeom prst="line">
            <a:avLst/>
          </a:prstGeom>
        </p:spPr>
        <p:style>
          <a:lnRef idx="2">
            <a:schemeClr val="accent1"/>
          </a:lnRef>
          <a:fillRef idx="0">
            <a:schemeClr val="accent1"/>
          </a:fillRef>
          <a:effectRef idx="1">
            <a:schemeClr val="accent1"/>
          </a:effectRef>
          <a:fontRef idx="minor">
            <a:schemeClr val="tx1"/>
          </a:fontRef>
        </p:style>
      </p:cxnSp>
      <p:sp>
        <p:nvSpPr>
          <p:cNvPr id="23" name="Freeform: Shape 22">
            <a:extLst>
              <a:ext uri="{FF2B5EF4-FFF2-40B4-BE49-F238E27FC236}">
                <a16:creationId xmlns:a16="http://schemas.microsoft.com/office/drawing/2014/main" id="{4C8A6E9F-A8C0-78AC-177E-C00ED625C923}"/>
              </a:ext>
            </a:extLst>
          </p:cNvPr>
          <p:cNvSpPr/>
          <p:nvPr/>
        </p:nvSpPr>
        <p:spPr>
          <a:xfrm>
            <a:off x="7791450" y="2186609"/>
            <a:ext cx="2082800" cy="1531316"/>
          </a:xfrm>
          <a:custGeom>
            <a:avLst/>
            <a:gdLst>
              <a:gd name="connsiteX0" fmla="*/ 41275 w 2082800"/>
              <a:gd name="connsiteY0" fmla="*/ 0 h 2181225"/>
              <a:gd name="connsiteX1" fmla="*/ 41275 w 2082800"/>
              <a:gd name="connsiteY1" fmla="*/ 0 h 2181225"/>
              <a:gd name="connsiteX2" fmla="*/ 0 w 2082800"/>
              <a:gd name="connsiteY2" fmla="*/ 2181225 h 2181225"/>
              <a:gd name="connsiteX3" fmla="*/ 546100 w 2082800"/>
              <a:gd name="connsiteY3" fmla="*/ 2130425 h 2181225"/>
              <a:gd name="connsiteX4" fmla="*/ 2079625 w 2082800"/>
              <a:gd name="connsiteY4" fmla="*/ 2101850 h 2181225"/>
              <a:gd name="connsiteX5" fmla="*/ 2082800 w 2082800"/>
              <a:gd name="connsiteY5" fmla="*/ 765175 h 2181225"/>
              <a:gd name="connsiteX6" fmla="*/ 41275 w 2082800"/>
              <a:gd name="connsiteY6" fmla="*/ 0 h 218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2800" h="2181225">
                <a:moveTo>
                  <a:pt x="41275" y="0"/>
                </a:moveTo>
                <a:lnTo>
                  <a:pt x="41275" y="0"/>
                </a:lnTo>
                <a:lnTo>
                  <a:pt x="0" y="2181225"/>
                </a:lnTo>
                <a:lnTo>
                  <a:pt x="546100" y="2130425"/>
                </a:lnTo>
                <a:lnTo>
                  <a:pt x="2079625" y="2101850"/>
                </a:lnTo>
                <a:cubicBezTo>
                  <a:pt x="2080683" y="1656292"/>
                  <a:pt x="2081742" y="1210733"/>
                  <a:pt x="2082800" y="765175"/>
                </a:cubicBezTo>
                <a:lnTo>
                  <a:pt x="41275" y="0"/>
                </a:lnTo>
                <a:close/>
              </a:path>
            </a:pathLst>
          </a:custGeom>
          <a:solidFill>
            <a:srgbClr val="156082">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66F31061-E3AF-DD02-9DAA-9C6D19118F1B}"/>
              </a:ext>
            </a:extLst>
          </p:cNvPr>
          <p:cNvSpPr/>
          <p:nvPr/>
        </p:nvSpPr>
        <p:spPr>
          <a:xfrm>
            <a:off x="5569210" y="1626043"/>
            <a:ext cx="2253342" cy="2091882"/>
          </a:xfrm>
          <a:custGeom>
            <a:avLst/>
            <a:gdLst>
              <a:gd name="connsiteX0" fmla="*/ 2263775 w 2298700"/>
              <a:gd name="connsiteY0" fmla="*/ 2965450 h 2965450"/>
              <a:gd name="connsiteX1" fmla="*/ 15875 w 2298700"/>
              <a:gd name="connsiteY1" fmla="*/ 2943225 h 2965450"/>
              <a:gd name="connsiteX2" fmla="*/ 0 w 2298700"/>
              <a:gd name="connsiteY2" fmla="*/ 0 h 2965450"/>
              <a:gd name="connsiteX3" fmla="*/ 60325 w 2298700"/>
              <a:gd name="connsiteY3" fmla="*/ 25400 h 2965450"/>
              <a:gd name="connsiteX4" fmla="*/ 2298700 w 2298700"/>
              <a:gd name="connsiteY4" fmla="*/ 793750 h 2965450"/>
              <a:gd name="connsiteX5" fmla="*/ 2263775 w 2298700"/>
              <a:gd name="connsiteY5" fmla="*/ 2965450 h 296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8700" h="2965450">
                <a:moveTo>
                  <a:pt x="2263775" y="2965450"/>
                </a:moveTo>
                <a:lnTo>
                  <a:pt x="15875" y="2943225"/>
                </a:lnTo>
                <a:cubicBezTo>
                  <a:pt x="10583" y="1962150"/>
                  <a:pt x="5292" y="981075"/>
                  <a:pt x="0" y="0"/>
                </a:cubicBezTo>
                <a:lnTo>
                  <a:pt x="60325" y="25400"/>
                </a:lnTo>
                <a:lnTo>
                  <a:pt x="2298700" y="793750"/>
                </a:lnTo>
                <a:lnTo>
                  <a:pt x="2263775" y="2965450"/>
                </a:lnTo>
                <a:close/>
              </a:path>
            </a:pathLst>
          </a:custGeom>
          <a:solidFill>
            <a:srgbClr val="156082">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A3B971D-03AC-8AE2-5811-B3ECA396DF12}"/>
              </a:ext>
            </a:extLst>
          </p:cNvPr>
          <p:cNvSpPr txBox="1"/>
          <p:nvPr/>
        </p:nvSpPr>
        <p:spPr>
          <a:xfrm>
            <a:off x="4942324" y="606493"/>
            <a:ext cx="633369" cy="369332"/>
          </a:xfrm>
          <a:prstGeom prst="rect">
            <a:avLst/>
          </a:prstGeom>
          <a:noFill/>
        </p:spPr>
        <p:txBody>
          <a:bodyPr wrap="square" rtlCol="0">
            <a:spAutoFit/>
          </a:bodyPr>
          <a:lstStyle/>
          <a:p>
            <a:r>
              <a:rPr lang="en-US" dirty="0"/>
              <a:t>~60’</a:t>
            </a:r>
          </a:p>
        </p:txBody>
      </p:sp>
      <p:sp>
        <p:nvSpPr>
          <p:cNvPr id="26" name="TextBox 25">
            <a:extLst>
              <a:ext uri="{FF2B5EF4-FFF2-40B4-BE49-F238E27FC236}">
                <a16:creationId xmlns:a16="http://schemas.microsoft.com/office/drawing/2014/main" id="{3E349E52-3712-C596-E202-136544A94A5B}"/>
              </a:ext>
            </a:extLst>
          </p:cNvPr>
          <p:cNvSpPr txBox="1"/>
          <p:nvPr/>
        </p:nvSpPr>
        <p:spPr>
          <a:xfrm>
            <a:off x="4927840" y="1533525"/>
            <a:ext cx="633369" cy="369332"/>
          </a:xfrm>
          <a:prstGeom prst="rect">
            <a:avLst/>
          </a:prstGeom>
          <a:noFill/>
        </p:spPr>
        <p:txBody>
          <a:bodyPr wrap="square" rtlCol="0">
            <a:spAutoFit/>
          </a:bodyPr>
          <a:lstStyle/>
          <a:p>
            <a:r>
              <a:rPr lang="en-US" dirty="0"/>
              <a:t>~45’</a:t>
            </a:r>
          </a:p>
        </p:txBody>
      </p:sp>
      <p:sp>
        <p:nvSpPr>
          <p:cNvPr id="27" name="Freeform: Shape 26">
            <a:extLst>
              <a:ext uri="{FF2B5EF4-FFF2-40B4-BE49-F238E27FC236}">
                <a16:creationId xmlns:a16="http://schemas.microsoft.com/office/drawing/2014/main" id="{C0730061-CD2B-3E9F-B337-0679656DA4E2}"/>
              </a:ext>
            </a:extLst>
          </p:cNvPr>
          <p:cNvSpPr/>
          <p:nvPr/>
        </p:nvSpPr>
        <p:spPr>
          <a:xfrm>
            <a:off x="5544765" y="713509"/>
            <a:ext cx="4329485" cy="2011680"/>
          </a:xfrm>
          <a:custGeom>
            <a:avLst/>
            <a:gdLst>
              <a:gd name="connsiteX0" fmla="*/ 4321534 w 4329485"/>
              <a:gd name="connsiteY0" fmla="*/ 1558455 h 1983850"/>
              <a:gd name="connsiteX1" fmla="*/ 4329485 w 4329485"/>
              <a:gd name="connsiteY1" fmla="*/ 1983850 h 1983850"/>
              <a:gd name="connsiteX2" fmla="*/ 11927 w 4329485"/>
              <a:gd name="connsiteY2" fmla="*/ 890546 h 1983850"/>
              <a:gd name="connsiteX3" fmla="*/ 0 w 4329485"/>
              <a:gd name="connsiteY3" fmla="*/ 0 h 1983850"/>
              <a:gd name="connsiteX4" fmla="*/ 4321534 w 4329485"/>
              <a:gd name="connsiteY4" fmla="*/ 1558455 h 198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29485" h="1983850">
                <a:moveTo>
                  <a:pt x="4321534" y="1558455"/>
                </a:moveTo>
                <a:lnTo>
                  <a:pt x="4329485" y="1983850"/>
                </a:lnTo>
                <a:lnTo>
                  <a:pt x="11927" y="890546"/>
                </a:lnTo>
                <a:lnTo>
                  <a:pt x="0" y="0"/>
                </a:lnTo>
                <a:lnTo>
                  <a:pt x="4321534" y="1558455"/>
                </a:lnTo>
                <a:close/>
              </a:path>
            </a:pathLst>
          </a:custGeom>
          <a:solidFill>
            <a:srgbClr val="156082">
              <a:alpha val="6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ubtitle 2">
            <a:extLst>
              <a:ext uri="{FF2B5EF4-FFF2-40B4-BE49-F238E27FC236}">
                <a16:creationId xmlns:a16="http://schemas.microsoft.com/office/drawing/2014/main" id="{49E61254-638A-A926-56A9-09D135A2BA79}"/>
              </a:ext>
            </a:extLst>
          </p:cNvPr>
          <p:cNvSpPr txBox="1">
            <a:spLocks/>
          </p:cNvSpPr>
          <p:nvPr/>
        </p:nvSpPr>
        <p:spPr>
          <a:xfrm>
            <a:off x="735761" y="778503"/>
            <a:ext cx="3339735" cy="38877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dirty="0"/>
              <a:t>Because of the wide sight line across Nelly Custis Park building setbacks do not make much of a difference in reducing the perceived building mass.  All increases in height are visible. </a:t>
            </a:r>
          </a:p>
          <a:p>
            <a:pPr marL="0" indent="0">
              <a:buNone/>
            </a:pPr>
            <a:r>
              <a:rPr lang="en-US" sz="1400" dirty="0"/>
              <a:t>As you can see in the picture to the right even the ~25- 30’ Nellie Custis School on 23</a:t>
            </a:r>
            <a:r>
              <a:rPr lang="en-US" sz="1400" baseline="30000" dirty="0"/>
              <a:t>rd</a:t>
            </a:r>
            <a:r>
              <a:rPr lang="en-US" sz="1400" dirty="0"/>
              <a:t> Street is completely visible a block away, from 24</a:t>
            </a:r>
            <a:r>
              <a:rPr lang="en-US" sz="1400" baseline="30000" dirty="0"/>
              <a:t>th</a:t>
            </a:r>
            <a:r>
              <a:rPr lang="en-US" sz="1400" dirty="0"/>
              <a:t> Street, and any additional height added to it will be just as (and more) visible.</a:t>
            </a:r>
          </a:p>
          <a:p>
            <a:pPr marL="0" indent="0">
              <a:buNone/>
            </a:pPr>
            <a:r>
              <a:rPr lang="en-US" sz="1400" dirty="0"/>
              <a:t>(Setbacks like those proposed in the Study can be effective on higher and tight urban sites due to limited sight lines, but don’t really do much in this situation.)</a:t>
            </a:r>
          </a:p>
        </p:txBody>
      </p:sp>
      <p:sp>
        <p:nvSpPr>
          <p:cNvPr id="31" name="TextBox 30">
            <a:extLst>
              <a:ext uri="{FF2B5EF4-FFF2-40B4-BE49-F238E27FC236}">
                <a16:creationId xmlns:a16="http://schemas.microsoft.com/office/drawing/2014/main" id="{E5D34696-B0E9-AFD1-9092-754B0BF6ECF8}"/>
              </a:ext>
            </a:extLst>
          </p:cNvPr>
          <p:cNvSpPr txBox="1"/>
          <p:nvPr/>
        </p:nvSpPr>
        <p:spPr>
          <a:xfrm>
            <a:off x="5434026" y="94518"/>
            <a:ext cx="5484719" cy="523220"/>
          </a:xfrm>
          <a:prstGeom prst="rect">
            <a:avLst/>
          </a:prstGeom>
          <a:noFill/>
        </p:spPr>
        <p:txBody>
          <a:bodyPr wrap="square" rtlCol="0">
            <a:spAutoFit/>
          </a:bodyPr>
          <a:lstStyle/>
          <a:p>
            <a:pPr algn="ctr"/>
            <a:r>
              <a:rPr lang="en-US" sz="1400" dirty="0"/>
              <a:t>Wire diagram of  60’ and  45’ recommended height as seen from 24</a:t>
            </a:r>
            <a:r>
              <a:rPr lang="en-US" sz="1400" baseline="30000" dirty="0"/>
              <a:t>th</a:t>
            </a:r>
            <a:r>
              <a:rPr lang="en-US" sz="1400" dirty="0"/>
              <a:t> Street South and Nelly Custis Park.</a:t>
            </a:r>
          </a:p>
        </p:txBody>
      </p:sp>
      <p:pic>
        <p:nvPicPr>
          <p:cNvPr id="4" name="Picture 3">
            <a:extLst>
              <a:ext uri="{FF2B5EF4-FFF2-40B4-BE49-F238E27FC236}">
                <a16:creationId xmlns:a16="http://schemas.microsoft.com/office/drawing/2014/main" id="{3261F559-51F3-179F-298F-E54380F5F7FF}"/>
              </a:ext>
            </a:extLst>
          </p:cNvPr>
          <p:cNvPicPr>
            <a:picLocks noChangeAspect="1"/>
          </p:cNvPicPr>
          <p:nvPr/>
        </p:nvPicPr>
        <p:blipFill>
          <a:blip r:embed="rId3"/>
          <a:srcRect t="12209" b="3735"/>
          <a:stretch/>
        </p:blipFill>
        <p:spPr>
          <a:xfrm>
            <a:off x="2997459" y="4815007"/>
            <a:ext cx="8961453" cy="1880812"/>
          </a:xfrm>
          <a:prstGeom prst="rect">
            <a:avLst/>
          </a:prstGeom>
        </p:spPr>
      </p:pic>
    </p:spTree>
    <p:extLst>
      <p:ext uri="{BB962C8B-B14F-4D97-AF65-F5344CB8AC3E}">
        <p14:creationId xmlns:p14="http://schemas.microsoft.com/office/powerpoint/2010/main" val="251016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76F414-C8B1-0088-0FB3-7CD7C1A82AB9}"/>
              </a:ext>
            </a:extLst>
          </p:cNvPr>
          <p:cNvPicPr>
            <a:picLocks noChangeAspect="1"/>
          </p:cNvPicPr>
          <p:nvPr/>
        </p:nvPicPr>
        <p:blipFill rotWithShape="1">
          <a:blip r:embed="rId2">
            <a:extLst>
              <a:ext uri="{28A0092B-C50C-407E-A947-70E740481C1C}">
                <a14:useLocalDpi xmlns:a14="http://schemas.microsoft.com/office/drawing/2010/main" val="0"/>
              </a:ext>
            </a:extLst>
          </a:blip>
          <a:srcRect l="695" t="31423" r="26602" b="11167"/>
          <a:stretch/>
        </p:blipFill>
        <p:spPr bwMode="auto">
          <a:xfrm>
            <a:off x="1168400" y="1103325"/>
            <a:ext cx="3234055" cy="2014412"/>
          </a:xfrm>
          <a:prstGeom prst="rect">
            <a:avLst/>
          </a:prstGeom>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10C256BA-6E7C-DAD9-7478-15E2029CCC18}"/>
              </a:ext>
            </a:extLst>
          </p:cNvPr>
          <p:cNvSpPr txBox="1"/>
          <p:nvPr/>
        </p:nvSpPr>
        <p:spPr>
          <a:xfrm>
            <a:off x="984250" y="508000"/>
            <a:ext cx="4006850" cy="369332"/>
          </a:xfrm>
          <a:prstGeom prst="rect">
            <a:avLst/>
          </a:prstGeom>
          <a:noFill/>
        </p:spPr>
        <p:txBody>
          <a:bodyPr wrap="square" rtlCol="0">
            <a:spAutoFit/>
          </a:bodyPr>
          <a:lstStyle/>
          <a:p>
            <a:r>
              <a:rPr lang="en-US" dirty="0"/>
              <a:t>Pictures from Gilliam Place Example</a:t>
            </a:r>
          </a:p>
        </p:txBody>
      </p:sp>
      <p:pic>
        <p:nvPicPr>
          <p:cNvPr id="5" name="Picture 4">
            <a:extLst>
              <a:ext uri="{FF2B5EF4-FFF2-40B4-BE49-F238E27FC236}">
                <a16:creationId xmlns:a16="http://schemas.microsoft.com/office/drawing/2014/main" id="{3143B613-82B6-3D0A-F577-083037F86B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0739"/>
          <a:stretch/>
        </p:blipFill>
        <p:spPr bwMode="auto">
          <a:xfrm>
            <a:off x="5969000" y="410845"/>
            <a:ext cx="4913630" cy="2668905"/>
          </a:xfrm>
          <a:prstGeom prst="rect">
            <a:avLst/>
          </a:prstGeom>
          <a:ln>
            <a:noFill/>
          </a:ln>
          <a:extLst>
            <a:ext uri="{53640926-AAD7-44D8-BBD7-CCE9431645EC}">
              <a14:shadowObscured xmlns:a14="http://schemas.microsoft.com/office/drawing/2010/main"/>
            </a:ext>
          </a:extLst>
        </p:spPr>
      </p:pic>
      <p:sp>
        <p:nvSpPr>
          <p:cNvPr id="6" name="TextBox 5">
            <a:extLst>
              <a:ext uri="{FF2B5EF4-FFF2-40B4-BE49-F238E27FC236}">
                <a16:creationId xmlns:a16="http://schemas.microsoft.com/office/drawing/2014/main" id="{B12E4B53-3D31-7442-74C6-8E95FCF3FAF7}"/>
              </a:ext>
            </a:extLst>
          </p:cNvPr>
          <p:cNvSpPr txBox="1"/>
          <p:nvPr/>
        </p:nvSpPr>
        <p:spPr>
          <a:xfrm>
            <a:off x="993776" y="3258222"/>
            <a:ext cx="4902200" cy="307777"/>
          </a:xfrm>
          <a:prstGeom prst="rect">
            <a:avLst/>
          </a:prstGeom>
          <a:noFill/>
        </p:spPr>
        <p:txBody>
          <a:bodyPr wrap="square" rtlCol="0">
            <a:spAutoFit/>
          </a:bodyPr>
          <a:lstStyle/>
          <a:p>
            <a:r>
              <a:rPr lang="en-US" sz="1400" dirty="0"/>
              <a:t>Unscreened loading dock proposed next to Park</a:t>
            </a:r>
          </a:p>
        </p:txBody>
      </p:sp>
      <p:sp>
        <p:nvSpPr>
          <p:cNvPr id="7" name="TextBox 6">
            <a:extLst>
              <a:ext uri="{FF2B5EF4-FFF2-40B4-BE49-F238E27FC236}">
                <a16:creationId xmlns:a16="http://schemas.microsoft.com/office/drawing/2014/main" id="{6C66625C-F821-56ED-DC26-1A09068AE1E0}"/>
              </a:ext>
            </a:extLst>
          </p:cNvPr>
          <p:cNvSpPr txBox="1"/>
          <p:nvPr/>
        </p:nvSpPr>
        <p:spPr>
          <a:xfrm>
            <a:off x="6216650" y="3151103"/>
            <a:ext cx="4787900" cy="523220"/>
          </a:xfrm>
          <a:prstGeom prst="rect">
            <a:avLst/>
          </a:prstGeom>
          <a:noFill/>
        </p:spPr>
        <p:txBody>
          <a:bodyPr wrap="square" rtlCol="0">
            <a:spAutoFit/>
          </a:bodyPr>
          <a:lstStyle/>
          <a:p>
            <a:r>
              <a:rPr lang="en-US" sz="1400" dirty="0"/>
              <a:t>Buildings towering over residences – except this is not Columbia Pike, this is the middle of a neighborhood</a:t>
            </a:r>
          </a:p>
        </p:txBody>
      </p:sp>
      <p:pic>
        <p:nvPicPr>
          <p:cNvPr id="8" name="Picture 7">
            <a:extLst>
              <a:ext uri="{FF2B5EF4-FFF2-40B4-BE49-F238E27FC236}">
                <a16:creationId xmlns:a16="http://schemas.microsoft.com/office/drawing/2014/main" id="{C4257255-7213-8D76-AFA4-080947AA30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 b="-993"/>
          <a:stretch/>
        </p:blipFill>
        <p:spPr bwMode="auto">
          <a:xfrm>
            <a:off x="1441451" y="3973309"/>
            <a:ext cx="2371725" cy="1973580"/>
          </a:xfrm>
          <a:prstGeom prst="rect">
            <a:avLst/>
          </a:prstGeom>
          <a:ln>
            <a:noFill/>
          </a:ln>
          <a:extLst>
            <a:ext uri="{53640926-AAD7-44D8-BBD7-CCE9431645EC}">
              <a14:shadowObscured xmlns:a14="http://schemas.microsoft.com/office/drawing/2010/main"/>
            </a:ext>
          </a:extLst>
        </p:spPr>
      </p:pic>
      <p:sp>
        <p:nvSpPr>
          <p:cNvPr id="9" name="TextBox 8">
            <a:extLst>
              <a:ext uri="{FF2B5EF4-FFF2-40B4-BE49-F238E27FC236}">
                <a16:creationId xmlns:a16="http://schemas.microsoft.com/office/drawing/2014/main" id="{29C42A42-5026-37E1-EFDE-D26399772F20}"/>
              </a:ext>
            </a:extLst>
          </p:cNvPr>
          <p:cNvSpPr txBox="1"/>
          <p:nvPr/>
        </p:nvSpPr>
        <p:spPr>
          <a:xfrm>
            <a:off x="1346200" y="6116205"/>
            <a:ext cx="4006850" cy="307777"/>
          </a:xfrm>
          <a:prstGeom prst="rect">
            <a:avLst/>
          </a:prstGeom>
          <a:noFill/>
        </p:spPr>
        <p:txBody>
          <a:bodyPr wrap="square" rtlCol="0">
            <a:spAutoFit/>
          </a:bodyPr>
          <a:lstStyle/>
          <a:p>
            <a:r>
              <a:rPr lang="en-US" sz="1400" dirty="0"/>
              <a:t>Lack of screening – esp in winter</a:t>
            </a:r>
          </a:p>
        </p:txBody>
      </p:sp>
      <p:pic>
        <p:nvPicPr>
          <p:cNvPr id="10" name="Picture 9">
            <a:extLst>
              <a:ext uri="{FF2B5EF4-FFF2-40B4-BE49-F238E27FC236}">
                <a16:creationId xmlns:a16="http://schemas.microsoft.com/office/drawing/2014/main" id="{26324E66-2962-C8DC-C2D6-DE1C6DA2C7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7032" y="3913301"/>
            <a:ext cx="2959735" cy="2093595"/>
          </a:xfrm>
          <a:prstGeom prst="rect">
            <a:avLst/>
          </a:prstGeom>
        </p:spPr>
      </p:pic>
      <p:sp>
        <p:nvSpPr>
          <p:cNvPr id="11" name="TextBox 10">
            <a:extLst>
              <a:ext uri="{FF2B5EF4-FFF2-40B4-BE49-F238E27FC236}">
                <a16:creationId xmlns:a16="http://schemas.microsoft.com/office/drawing/2014/main" id="{F1031843-1689-6F43-0651-78D77B85FDE2}"/>
              </a:ext>
            </a:extLst>
          </p:cNvPr>
          <p:cNvSpPr txBox="1"/>
          <p:nvPr/>
        </p:nvSpPr>
        <p:spPr>
          <a:xfrm>
            <a:off x="6578282" y="6116205"/>
            <a:ext cx="4267518" cy="307777"/>
          </a:xfrm>
          <a:prstGeom prst="rect">
            <a:avLst/>
          </a:prstGeom>
          <a:noFill/>
        </p:spPr>
        <p:txBody>
          <a:bodyPr wrap="square" rtlCol="0">
            <a:spAutoFit/>
          </a:bodyPr>
          <a:lstStyle/>
          <a:p>
            <a:r>
              <a:rPr lang="en-US" sz="1400" dirty="0"/>
              <a:t>Historic “preservation” means a plaque on a wall</a:t>
            </a:r>
          </a:p>
        </p:txBody>
      </p:sp>
    </p:spTree>
    <p:extLst>
      <p:ext uri="{BB962C8B-B14F-4D97-AF65-F5344CB8AC3E}">
        <p14:creationId xmlns:p14="http://schemas.microsoft.com/office/powerpoint/2010/main" val="30349276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8119B0A-502B-F44E-B166-B2D7D142F723}"/>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52DAA899-E1E0-AFE3-38E8-A0C1BC72A7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F8A8054-4EB3-7CAE-AEC7-04ACC1A4AF0A}"/>
              </a:ext>
            </a:extLst>
          </p:cNvPr>
          <p:cNvSpPr>
            <a:spLocks noGrp="1"/>
          </p:cNvSpPr>
          <p:nvPr>
            <p:ph type="ctrTitle"/>
          </p:nvPr>
        </p:nvSpPr>
        <p:spPr>
          <a:xfrm>
            <a:off x="783930" y="526780"/>
            <a:ext cx="9889797" cy="1413144"/>
          </a:xfrm>
        </p:spPr>
        <p:txBody>
          <a:bodyPr anchor="b">
            <a:normAutofit fontScale="90000"/>
          </a:bodyPr>
          <a:lstStyle/>
          <a:p>
            <a:pPr algn="l"/>
            <a:br>
              <a:rPr lang="en-US" sz="4400" dirty="0">
                <a:solidFill>
                  <a:schemeClr val="bg1"/>
                </a:solidFill>
              </a:rPr>
            </a:br>
            <a:r>
              <a:rPr lang="en-US" sz="4400" dirty="0">
                <a:solidFill>
                  <a:schemeClr val="bg1"/>
                </a:solidFill>
              </a:rPr>
              <a:t>Planning Context</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7C6E591E-6198-84ED-93FA-64EAB34A2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75794808-C846-EA22-7C71-18EB635CE8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0FE48888-89C3-167F-A35C-BC260DC6D51C}"/>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052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A47E946-53AF-70A7-2520-FE316E5C0044}"/>
              </a:ext>
            </a:extLst>
          </p:cNvPr>
          <p:cNvPicPr>
            <a:picLocks noChangeAspect="1"/>
          </p:cNvPicPr>
          <p:nvPr/>
        </p:nvPicPr>
        <p:blipFill>
          <a:blip r:embed="rId3"/>
          <a:srcRect t="67234" b="29579"/>
          <a:stretch/>
        </p:blipFill>
        <p:spPr>
          <a:xfrm>
            <a:off x="156751" y="3739680"/>
            <a:ext cx="5851149" cy="299209"/>
          </a:xfrm>
          <a:prstGeom prst="rect">
            <a:avLst/>
          </a:prstGeom>
        </p:spPr>
      </p:pic>
      <p:pic>
        <p:nvPicPr>
          <p:cNvPr id="6" name="Picture 5">
            <a:extLst>
              <a:ext uri="{FF2B5EF4-FFF2-40B4-BE49-F238E27FC236}">
                <a16:creationId xmlns:a16="http://schemas.microsoft.com/office/drawing/2014/main" id="{D8EA2CFD-F152-D461-4063-0DB0CBE74934}"/>
              </a:ext>
            </a:extLst>
          </p:cNvPr>
          <p:cNvPicPr>
            <a:picLocks noChangeAspect="1"/>
          </p:cNvPicPr>
          <p:nvPr/>
        </p:nvPicPr>
        <p:blipFill>
          <a:blip r:embed="rId3"/>
          <a:srcRect l="-1278" t="22513" b="73431"/>
          <a:stretch/>
        </p:blipFill>
        <p:spPr>
          <a:xfrm>
            <a:off x="78324" y="5073312"/>
            <a:ext cx="5515747" cy="354520"/>
          </a:xfrm>
          <a:prstGeom prst="rect">
            <a:avLst/>
          </a:prstGeom>
        </p:spPr>
      </p:pic>
      <p:pic>
        <p:nvPicPr>
          <p:cNvPr id="9" name="Picture 8">
            <a:extLst>
              <a:ext uri="{FF2B5EF4-FFF2-40B4-BE49-F238E27FC236}">
                <a16:creationId xmlns:a16="http://schemas.microsoft.com/office/drawing/2014/main" id="{A4B8D3E4-73DA-C97B-9C6B-329C4744A4D4}"/>
              </a:ext>
            </a:extLst>
          </p:cNvPr>
          <p:cNvPicPr>
            <a:picLocks noChangeAspect="1"/>
          </p:cNvPicPr>
          <p:nvPr/>
        </p:nvPicPr>
        <p:blipFill>
          <a:blip r:embed="rId3"/>
          <a:srcRect t="15947" b="79937"/>
          <a:stretch/>
        </p:blipFill>
        <p:spPr>
          <a:xfrm>
            <a:off x="156751" y="2296796"/>
            <a:ext cx="5301269" cy="390022"/>
          </a:xfrm>
          <a:prstGeom prst="rect">
            <a:avLst/>
          </a:prstGeom>
        </p:spPr>
      </p:pic>
      <p:pic>
        <p:nvPicPr>
          <p:cNvPr id="4" name="Picture 3">
            <a:extLst>
              <a:ext uri="{FF2B5EF4-FFF2-40B4-BE49-F238E27FC236}">
                <a16:creationId xmlns:a16="http://schemas.microsoft.com/office/drawing/2014/main" id="{1844DB55-C77E-8A9A-2E25-76EBB76218B4}"/>
              </a:ext>
            </a:extLst>
          </p:cNvPr>
          <p:cNvPicPr>
            <a:picLocks noChangeAspect="1"/>
          </p:cNvPicPr>
          <p:nvPr/>
        </p:nvPicPr>
        <p:blipFill>
          <a:blip r:embed="rId3"/>
          <a:srcRect b="92734"/>
          <a:stretch/>
        </p:blipFill>
        <p:spPr>
          <a:xfrm>
            <a:off x="78324" y="126317"/>
            <a:ext cx="5384239" cy="627878"/>
          </a:xfrm>
          <a:prstGeom prst="rect">
            <a:avLst/>
          </a:prstGeom>
        </p:spPr>
      </p:pic>
      <p:pic>
        <p:nvPicPr>
          <p:cNvPr id="5" name="Picture 4">
            <a:extLst>
              <a:ext uri="{FF2B5EF4-FFF2-40B4-BE49-F238E27FC236}">
                <a16:creationId xmlns:a16="http://schemas.microsoft.com/office/drawing/2014/main" id="{7AAED803-D4BF-C486-7752-011C6BB589F2}"/>
              </a:ext>
            </a:extLst>
          </p:cNvPr>
          <p:cNvPicPr>
            <a:picLocks noChangeAspect="1"/>
          </p:cNvPicPr>
          <p:nvPr/>
        </p:nvPicPr>
        <p:blipFill>
          <a:blip r:embed="rId3"/>
          <a:stretch>
            <a:fillRect/>
          </a:stretch>
        </p:blipFill>
        <p:spPr>
          <a:xfrm>
            <a:off x="7345296" y="180962"/>
            <a:ext cx="3152091" cy="5058744"/>
          </a:xfrm>
          <a:prstGeom prst="rect">
            <a:avLst/>
          </a:prstGeom>
        </p:spPr>
      </p:pic>
      <p:sp>
        <p:nvSpPr>
          <p:cNvPr id="8" name="TextBox 7">
            <a:extLst>
              <a:ext uri="{FF2B5EF4-FFF2-40B4-BE49-F238E27FC236}">
                <a16:creationId xmlns:a16="http://schemas.microsoft.com/office/drawing/2014/main" id="{B8168363-06D6-D176-C4C6-E3432F687363}"/>
              </a:ext>
            </a:extLst>
          </p:cNvPr>
          <p:cNvSpPr txBox="1"/>
          <p:nvPr/>
        </p:nvSpPr>
        <p:spPr>
          <a:xfrm>
            <a:off x="1767475" y="819620"/>
            <a:ext cx="2357718" cy="369332"/>
          </a:xfrm>
          <a:prstGeom prst="rect">
            <a:avLst/>
          </a:prstGeom>
          <a:noFill/>
        </p:spPr>
        <p:txBody>
          <a:bodyPr wrap="square" rtlCol="0">
            <a:spAutoFit/>
          </a:bodyPr>
          <a:lstStyle/>
          <a:p>
            <a:r>
              <a:rPr lang="en-US" b="1" dirty="0">
                <a:highlight>
                  <a:srgbClr val="00FFFF"/>
                </a:highlight>
              </a:rPr>
              <a:t>Existing Neighborhood</a:t>
            </a:r>
          </a:p>
        </p:txBody>
      </p:sp>
      <p:sp>
        <p:nvSpPr>
          <p:cNvPr id="10" name="TextBox 9">
            <a:extLst>
              <a:ext uri="{FF2B5EF4-FFF2-40B4-BE49-F238E27FC236}">
                <a16:creationId xmlns:a16="http://schemas.microsoft.com/office/drawing/2014/main" id="{9119DE9C-C341-7B82-B237-100D72E9DC54}"/>
              </a:ext>
            </a:extLst>
          </p:cNvPr>
          <p:cNvSpPr txBox="1"/>
          <p:nvPr/>
        </p:nvSpPr>
        <p:spPr>
          <a:xfrm>
            <a:off x="827715" y="1630642"/>
            <a:ext cx="4370294" cy="646331"/>
          </a:xfrm>
          <a:prstGeom prst="rect">
            <a:avLst/>
          </a:prstGeom>
          <a:noFill/>
        </p:spPr>
        <p:txBody>
          <a:bodyPr wrap="square" rtlCol="0">
            <a:spAutoFit/>
          </a:bodyPr>
          <a:lstStyle/>
          <a:p>
            <a:pPr algn="ctr"/>
            <a:r>
              <a:rPr lang="en-US" b="1" dirty="0">
                <a:highlight>
                  <a:srgbClr val="00FFFF"/>
                </a:highlight>
              </a:rPr>
              <a:t>As Claimed </a:t>
            </a:r>
            <a:r>
              <a:rPr lang="en-US" dirty="0">
                <a:highlight>
                  <a:srgbClr val="00FFFF"/>
                </a:highlight>
              </a:rPr>
              <a:t>in Application - but not really –aka townhouses</a:t>
            </a:r>
          </a:p>
        </p:txBody>
      </p:sp>
      <p:sp>
        <p:nvSpPr>
          <p:cNvPr id="11" name="TextBox 10">
            <a:extLst>
              <a:ext uri="{FF2B5EF4-FFF2-40B4-BE49-F238E27FC236}">
                <a16:creationId xmlns:a16="http://schemas.microsoft.com/office/drawing/2014/main" id="{29AB806F-B47C-29A9-6FA0-A1F65CB7D176}"/>
              </a:ext>
            </a:extLst>
          </p:cNvPr>
          <p:cNvSpPr txBox="1"/>
          <p:nvPr/>
        </p:nvSpPr>
        <p:spPr>
          <a:xfrm>
            <a:off x="441311" y="4113903"/>
            <a:ext cx="4658263" cy="923330"/>
          </a:xfrm>
          <a:prstGeom prst="rect">
            <a:avLst/>
          </a:prstGeom>
          <a:noFill/>
        </p:spPr>
        <p:txBody>
          <a:bodyPr wrap="square" rtlCol="0">
            <a:spAutoFit/>
          </a:bodyPr>
          <a:lstStyle/>
          <a:p>
            <a:pPr algn="ctr"/>
            <a:r>
              <a:rPr lang="en-US" b="1" dirty="0">
                <a:highlight>
                  <a:srgbClr val="00FFFF"/>
                </a:highlight>
              </a:rPr>
              <a:t>Proposed Envelope</a:t>
            </a:r>
            <a:r>
              <a:rPr lang="en-US" dirty="0">
                <a:highlight>
                  <a:srgbClr val="00FFFF"/>
                </a:highlight>
              </a:rPr>
              <a:t>- </a:t>
            </a:r>
            <a:r>
              <a:rPr lang="en-US" b="1" i="1" dirty="0">
                <a:highlight>
                  <a:srgbClr val="00FFFF"/>
                </a:highlight>
              </a:rPr>
              <a:t>if Resi Only</a:t>
            </a:r>
          </a:p>
          <a:p>
            <a:pPr algn="ctr"/>
            <a:r>
              <a:rPr lang="en-US" dirty="0">
                <a:highlight>
                  <a:srgbClr val="00FFFF"/>
                </a:highlight>
              </a:rPr>
              <a:t>154K SF = 154 units possible = 86 units / acre </a:t>
            </a:r>
          </a:p>
          <a:p>
            <a:pPr algn="ctr"/>
            <a:r>
              <a:rPr lang="en-US" dirty="0">
                <a:highlight>
                  <a:srgbClr val="00FFFF"/>
                </a:highlight>
              </a:rPr>
              <a:t>&gt; 72 units / acre  aka </a:t>
            </a:r>
            <a:r>
              <a:rPr lang="en-US" b="1" dirty="0">
                <a:highlight>
                  <a:srgbClr val="00FFFF"/>
                </a:highlight>
              </a:rPr>
              <a:t>River House / Claridge</a:t>
            </a:r>
          </a:p>
        </p:txBody>
      </p:sp>
      <p:pic>
        <p:nvPicPr>
          <p:cNvPr id="13" name="Picture 12">
            <a:extLst>
              <a:ext uri="{FF2B5EF4-FFF2-40B4-BE49-F238E27FC236}">
                <a16:creationId xmlns:a16="http://schemas.microsoft.com/office/drawing/2014/main" id="{15BC6776-AC4A-9860-5799-E8AB15A8B376}"/>
              </a:ext>
            </a:extLst>
          </p:cNvPr>
          <p:cNvPicPr>
            <a:picLocks noChangeAspect="1"/>
          </p:cNvPicPr>
          <p:nvPr/>
        </p:nvPicPr>
        <p:blipFill>
          <a:blip r:embed="rId3"/>
          <a:srcRect t="9441" b="86681"/>
          <a:stretch/>
        </p:blipFill>
        <p:spPr>
          <a:xfrm>
            <a:off x="78324" y="1219802"/>
            <a:ext cx="5384239" cy="335131"/>
          </a:xfrm>
          <a:prstGeom prst="rect">
            <a:avLst/>
          </a:prstGeom>
        </p:spPr>
      </p:pic>
      <p:sp>
        <p:nvSpPr>
          <p:cNvPr id="15" name="TextBox 14">
            <a:extLst>
              <a:ext uri="{FF2B5EF4-FFF2-40B4-BE49-F238E27FC236}">
                <a16:creationId xmlns:a16="http://schemas.microsoft.com/office/drawing/2014/main" id="{5E1EE0D8-C094-147E-F50B-78DB749026F1}"/>
              </a:ext>
            </a:extLst>
          </p:cNvPr>
          <p:cNvSpPr txBox="1"/>
          <p:nvPr/>
        </p:nvSpPr>
        <p:spPr>
          <a:xfrm>
            <a:off x="361584" y="2710334"/>
            <a:ext cx="5096436" cy="923330"/>
          </a:xfrm>
          <a:prstGeom prst="rect">
            <a:avLst/>
          </a:prstGeom>
          <a:noFill/>
        </p:spPr>
        <p:txBody>
          <a:bodyPr wrap="square" rtlCol="0">
            <a:spAutoFit/>
          </a:bodyPr>
          <a:lstStyle/>
          <a:p>
            <a:pPr algn="ctr"/>
            <a:r>
              <a:rPr lang="en-US" dirty="0">
                <a:highlight>
                  <a:srgbClr val="00FFFF"/>
                </a:highlight>
              </a:rPr>
              <a:t>154K SF /1.79 Acre = 2.0 FAR  </a:t>
            </a:r>
          </a:p>
          <a:p>
            <a:pPr algn="ctr"/>
            <a:r>
              <a:rPr lang="en-US" b="1" dirty="0">
                <a:highlight>
                  <a:srgbClr val="00FFFF"/>
                </a:highlight>
              </a:rPr>
              <a:t>if it were part of the Sector Plan which it is not</a:t>
            </a:r>
          </a:p>
          <a:p>
            <a:pPr algn="ctr"/>
            <a:r>
              <a:rPr lang="en-US" b="1" dirty="0">
                <a:highlight>
                  <a:srgbClr val="00FFFF"/>
                </a:highlight>
              </a:rPr>
              <a:t> </a:t>
            </a:r>
            <a:r>
              <a:rPr lang="en-US" dirty="0">
                <a:highlight>
                  <a:srgbClr val="00FFFF"/>
                </a:highlight>
              </a:rPr>
              <a:t>aka </a:t>
            </a:r>
            <a:r>
              <a:rPr lang="en-US" b="1" dirty="0">
                <a:highlight>
                  <a:srgbClr val="00FFFF"/>
                </a:highlight>
              </a:rPr>
              <a:t>Pentagon Center/ Costco Site</a:t>
            </a:r>
          </a:p>
        </p:txBody>
      </p:sp>
      <p:sp>
        <p:nvSpPr>
          <p:cNvPr id="16" name="Rectangle 15">
            <a:extLst>
              <a:ext uri="{FF2B5EF4-FFF2-40B4-BE49-F238E27FC236}">
                <a16:creationId xmlns:a16="http://schemas.microsoft.com/office/drawing/2014/main" id="{49AA64B4-F056-6049-F95C-F0733EF5E3C3}"/>
              </a:ext>
            </a:extLst>
          </p:cNvPr>
          <p:cNvSpPr/>
          <p:nvPr/>
        </p:nvSpPr>
        <p:spPr>
          <a:xfrm>
            <a:off x="3620073" y="3703412"/>
            <a:ext cx="916068" cy="2230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BB553E4-3A4F-25D9-9136-FC7B4F2D69C9}"/>
              </a:ext>
            </a:extLst>
          </p:cNvPr>
          <p:cNvSpPr txBox="1"/>
          <p:nvPr/>
        </p:nvSpPr>
        <p:spPr>
          <a:xfrm>
            <a:off x="6716023" y="5433844"/>
            <a:ext cx="4410635" cy="1384995"/>
          </a:xfrm>
          <a:prstGeom prst="rect">
            <a:avLst/>
          </a:prstGeom>
          <a:noFill/>
        </p:spPr>
        <p:txBody>
          <a:bodyPr wrap="square" rtlCol="0">
            <a:spAutoFit/>
          </a:bodyPr>
          <a:lstStyle/>
          <a:p>
            <a:r>
              <a:rPr lang="en-US" sz="1400" dirty="0"/>
              <a:t>There are currently no high density (blue / purple) land uses outside of Planning Corridors.  The Melwood Special GLUP Amendment  would likely be the first approval of such high density in a low-density neighborhood and would set a negative precedent.   </a:t>
            </a:r>
          </a:p>
          <a:p>
            <a:endParaRPr lang="en-US" sz="1400" dirty="0"/>
          </a:p>
        </p:txBody>
      </p:sp>
    </p:spTree>
    <p:extLst>
      <p:ext uri="{BB962C8B-B14F-4D97-AF65-F5344CB8AC3E}">
        <p14:creationId xmlns:p14="http://schemas.microsoft.com/office/powerpoint/2010/main" val="2417130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AA5BD-17CE-DD55-54BC-444B6328CFB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1B3B44-17B3-89ED-DB0D-317C12DAE1F6}"/>
              </a:ext>
            </a:extLst>
          </p:cNvPr>
          <p:cNvPicPr>
            <a:picLocks noChangeAspect="1"/>
          </p:cNvPicPr>
          <p:nvPr/>
        </p:nvPicPr>
        <p:blipFill>
          <a:blip r:embed="rId2"/>
          <a:stretch>
            <a:fillRect/>
          </a:stretch>
        </p:blipFill>
        <p:spPr>
          <a:xfrm>
            <a:off x="745762" y="374532"/>
            <a:ext cx="5464595" cy="5537744"/>
          </a:xfrm>
          <a:prstGeom prst="rect">
            <a:avLst/>
          </a:prstGeom>
        </p:spPr>
      </p:pic>
      <p:sp>
        <p:nvSpPr>
          <p:cNvPr id="12" name="TextBox 11">
            <a:extLst>
              <a:ext uri="{FF2B5EF4-FFF2-40B4-BE49-F238E27FC236}">
                <a16:creationId xmlns:a16="http://schemas.microsoft.com/office/drawing/2014/main" id="{D48CAA4B-FE27-D07C-3254-D8B1572B9393}"/>
              </a:ext>
            </a:extLst>
          </p:cNvPr>
          <p:cNvSpPr txBox="1"/>
          <p:nvPr/>
        </p:nvSpPr>
        <p:spPr>
          <a:xfrm>
            <a:off x="5311461" y="6197896"/>
            <a:ext cx="6095184" cy="523220"/>
          </a:xfrm>
          <a:prstGeom prst="rect">
            <a:avLst/>
          </a:prstGeom>
          <a:noFill/>
        </p:spPr>
        <p:txBody>
          <a:bodyPr wrap="square">
            <a:spAutoFit/>
          </a:bodyPr>
          <a:lstStyle/>
          <a:p>
            <a:pPr algn="ctr"/>
            <a:r>
              <a:rPr lang="en-US" sz="1400" dirty="0"/>
              <a:t>High Density in Low Density  Areas – precedent for the entire county </a:t>
            </a:r>
          </a:p>
          <a:p>
            <a:pPr algn="ctr"/>
            <a:r>
              <a:rPr lang="en-US" sz="1400" dirty="0"/>
              <a:t>Neighborhoods are an endangered species</a:t>
            </a:r>
          </a:p>
        </p:txBody>
      </p:sp>
      <p:pic>
        <p:nvPicPr>
          <p:cNvPr id="6" name="Picture 5">
            <a:extLst>
              <a:ext uri="{FF2B5EF4-FFF2-40B4-BE49-F238E27FC236}">
                <a16:creationId xmlns:a16="http://schemas.microsoft.com/office/drawing/2014/main" id="{D0692C29-581F-0AC5-5021-166F74F20F3E}"/>
              </a:ext>
            </a:extLst>
          </p:cNvPr>
          <p:cNvPicPr>
            <a:picLocks noChangeAspect="1"/>
          </p:cNvPicPr>
          <p:nvPr/>
        </p:nvPicPr>
        <p:blipFill>
          <a:blip r:embed="rId3"/>
          <a:stretch>
            <a:fillRect/>
          </a:stretch>
        </p:blipFill>
        <p:spPr>
          <a:xfrm>
            <a:off x="6310929" y="3086251"/>
            <a:ext cx="171459" cy="57153"/>
          </a:xfrm>
          <a:prstGeom prst="rect">
            <a:avLst/>
          </a:prstGeom>
        </p:spPr>
      </p:pic>
      <p:sp>
        <p:nvSpPr>
          <p:cNvPr id="7" name="Oval 6">
            <a:extLst>
              <a:ext uri="{FF2B5EF4-FFF2-40B4-BE49-F238E27FC236}">
                <a16:creationId xmlns:a16="http://schemas.microsoft.com/office/drawing/2014/main" id="{5723814B-C5CB-67B2-D122-1A0238A04724}"/>
              </a:ext>
            </a:extLst>
          </p:cNvPr>
          <p:cNvSpPr/>
          <p:nvPr/>
        </p:nvSpPr>
        <p:spPr>
          <a:xfrm>
            <a:off x="4653211" y="402288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0F578149-0F0C-3760-B6BA-28521B72ECD8}"/>
              </a:ext>
            </a:extLst>
          </p:cNvPr>
          <p:cNvSpPr/>
          <p:nvPr/>
        </p:nvSpPr>
        <p:spPr>
          <a:xfrm>
            <a:off x="1555215" y="209883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DBF1072A-DFAB-B8AE-FD68-9616F4B4AF37}"/>
              </a:ext>
            </a:extLst>
          </p:cNvPr>
          <p:cNvSpPr/>
          <p:nvPr/>
        </p:nvSpPr>
        <p:spPr>
          <a:xfrm>
            <a:off x="2267666" y="127333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099ED14-CF8C-1008-F38B-6AC7594E592C}"/>
              </a:ext>
            </a:extLst>
          </p:cNvPr>
          <p:cNvSpPr/>
          <p:nvPr/>
        </p:nvSpPr>
        <p:spPr>
          <a:xfrm>
            <a:off x="3059361" y="1780914"/>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EACA9CF1-3872-6734-88A9-F01D56CE8B14}"/>
              </a:ext>
            </a:extLst>
          </p:cNvPr>
          <p:cNvSpPr/>
          <p:nvPr/>
        </p:nvSpPr>
        <p:spPr>
          <a:xfrm>
            <a:off x="1798131" y="294338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D589EC4D-BCAE-5F14-7D3E-EAED65F817A9}"/>
              </a:ext>
            </a:extLst>
          </p:cNvPr>
          <p:cNvSpPr/>
          <p:nvPr/>
        </p:nvSpPr>
        <p:spPr>
          <a:xfrm>
            <a:off x="2173734" y="2459645"/>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3634B5E-1EA1-6CC7-1828-075EABE17A28}"/>
              </a:ext>
            </a:extLst>
          </p:cNvPr>
          <p:cNvSpPr/>
          <p:nvPr/>
        </p:nvSpPr>
        <p:spPr>
          <a:xfrm>
            <a:off x="1649147" y="2554895"/>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99A0E25-AAE5-A95C-D26C-BA9A5FAFDC47}"/>
              </a:ext>
            </a:extLst>
          </p:cNvPr>
          <p:cNvSpPr/>
          <p:nvPr/>
        </p:nvSpPr>
        <p:spPr>
          <a:xfrm>
            <a:off x="2805361" y="2224990"/>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173AC95B-A375-AACC-AC42-892C7B7BD8CA}"/>
              </a:ext>
            </a:extLst>
          </p:cNvPr>
          <p:cNvSpPr/>
          <p:nvPr/>
        </p:nvSpPr>
        <p:spPr>
          <a:xfrm>
            <a:off x="2758395" y="1130464"/>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587CB1A-2162-D28C-0AAE-437C0C88ED90}"/>
              </a:ext>
            </a:extLst>
          </p:cNvPr>
          <p:cNvSpPr/>
          <p:nvPr/>
        </p:nvSpPr>
        <p:spPr>
          <a:xfrm>
            <a:off x="3300661" y="4573862"/>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EE72FB2C-4C00-A1C0-4844-7B3F9BA33446}"/>
              </a:ext>
            </a:extLst>
          </p:cNvPr>
          <p:cNvSpPr/>
          <p:nvPr/>
        </p:nvSpPr>
        <p:spPr>
          <a:xfrm>
            <a:off x="2758395" y="405639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3125158E-95BA-DADF-4538-174B5BB536CD}"/>
              </a:ext>
            </a:extLst>
          </p:cNvPr>
          <p:cNvSpPr/>
          <p:nvPr/>
        </p:nvSpPr>
        <p:spPr>
          <a:xfrm>
            <a:off x="3362744" y="3512948"/>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5B9E2BE7-B33F-C3EC-B603-744728E0B41F}"/>
              </a:ext>
            </a:extLst>
          </p:cNvPr>
          <p:cNvSpPr/>
          <p:nvPr/>
        </p:nvSpPr>
        <p:spPr>
          <a:xfrm>
            <a:off x="3624511" y="3268258"/>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53556B97-A0E6-F7B7-59CB-02050D94EB9A}"/>
              </a:ext>
            </a:extLst>
          </p:cNvPr>
          <p:cNvSpPr/>
          <p:nvPr/>
        </p:nvSpPr>
        <p:spPr>
          <a:xfrm>
            <a:off x="3423722" y="2913245"/>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3D6F8C99-BC30-BCED-F1E1-9D40D0B78688}"/>
              </a:ext>
            </a:extLst>
          </p:cNvPr>
          <p:cNvSpPr/>
          <p:nvPr/>
        </p:nvSpPr>
        <p:spPr>
          <a:xfrm>
            <a:off x="2479983" y="3173008"/>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7D039071-63DD-40F8-8564-86F72711151C}"/>
              </a:ext>
            </a:extLst>
          </p:cNvPr>
          <p:cNvSpPr/>
          <p:nvPr/>
        </p:nvSpPr>
        <p:spPr>
          <a:xfrm>
            <a:off x="2173734" y="1914428"/>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F409DAF9-8028-A66F-8793-DA59E0736EC2}"/>
              </a:ext>
            </a:extLst>
          </p:cNvPr>
          <p:cNvSpPr/>
          <p:nvPr/>
        </p:nvSpPr>
        <p:spPr>
          <a:xfrm>
            <a:off x="4761154" y="402288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590DFB9E-AD9B-FB54-D7B7-00189BB726D7}"/>
              </a:ext>
            </a:extLst>
          </p:cNvPr>
          <p:cNvSpPr/>
          <p:nvPr/>
        </p:nvSpPr>
        <p:spPr>
          <a:xfrm>
            <a:off x="4536253" y="402288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F85AC9EA-3AF5-299F-1629-D4E58FCDC2D4}"/>
              </a:ext>
            </a:extLst>
          </p:cNvPr>
          <p:cNvSpPr/>
          <p:nvPr/>
        </p:nvSpPr>
        <p:spPr>
          <a:xfrm>
            <a:off x="3480724" y="1914428"/>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5B6A044D-20C4-D8FF-556B-1FBFA7A1D37B}"/>
              </a:ext>
            </a:extLst>
          </p:cNvPr>
          <p:cNvSpPr/>
          <p:nvPr/>
        </p:nvSpPr>
        <p:spPr>
          <a:xfrm>
            <a:off x="3431094" y="4003679"/>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083F6DC3-0D17-1D4F-5915-7E70B3905BA3}"/>
              </a:ext>
            </a:extLst>
          </p:cNvPr>
          <p:cNvSpPr/>
          <p:nvPr/>
        </p:nvSpPr>
        <p:spPr>
          <a:xfrm>
            <a:off x="1876699" y="1597048"/>
            <a:ext cx="93932" cy="95250"/>
          </a:xfrm>
          <a:prstGeom prst="ellipse">
            <a:avLst/>
          </a:prstGeom>
          <a:solidFill>
            <a:srgbClr val="69D1E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TextBox 33">
            <a:extLst>
              <a:ext uri="{FF2B5EF4-FFF2-40B4-BE49-F238E27FC236}">
                <a16:creationId xmlns:a16="http://schemas.microsoft.com/office/drawing/2014/main" id="{8C11A4AA-391E-1638-106B-1AE2D3D85A4C}"/>
              </a:ext>
            </a:extLst>
          </p:cNvPr>
          <p:cNvSpPr txBox="1"/>
          <p:nvPr/>
        </p:nvSpPr>
        <p:spPr>
          <a:xfrm>
            <a:off x="6938492" y="1743305"/>
            <a:ext cx="4896293" cy="1754326"/>
          </a:xfrm>
          <a:prstGeom prst="rect">
            <a:avLst/>
          </a:prstGeom>
          <a:noFill/>
        </p:spPr>
        <p:txBody>
          <a:bodyPr wrap="square" rtlCol="0">
            <a:spAutoFit/>
          </a:bodyPr>
          <a:lstStyle/>
          <a:p>
            <a:r>
              <a:rPr lang="en-US" u="sng" dirty="0"/>
              <a:t>Potential GLUP Map with Melwood Precedent </a:t>
            </a:r>
          </a:p>
          <a:p>
            <a:endParaRPr lang="en-US" dirty="0"/>
          </a:p>
          <a:p>
            <a:r>
              <a:rPr lang="en-US" dirty="0"/>
              <a:t>Medium Density Office-Apartment-Hotel in every Low-Density area of Arlington.</a:t>
            </a:r>
          </a:p>
          <a:p>
            <a:endParaRPr lang="en-US" dirty="0"/>
          </a:p>
          <a:p>
            <a:endParaRPr lang="en-US" dirty="0"/>
          </a:p>
        </p:txBody>
      </p:sp>
    </p:spTree>
    <p:extLst>
      <p:ext uri="{BB962C8B-B14F-4D97-AF65-F5344CB8AC3E}">
        <p14:creationId xmlns:p14="http://schemas.microsoft.com/office/powerpoint/2010/main" val="29538486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A0F012E-8AC0-FB12-B24B-3EB1830C43DC}"/>
              </a:ext>
            </a:extLst>
          </p:cNvPr>
          <p:cNvSpPr txBox="1"/>
          <p:nvPr/>
        </p:nvSpPr>
        <p:spPr>
          <a:xfrm>
            <a:off x="785204" y="4579315"/>
            <a:ext cx="6096000" cy="1384995"/>
          </a:xfrm>
          <a:prstGeom prst="rect">
            <a:avLst/>
          </a:prstGeom>
          <a:noFill/>
        </p:spPr>
        <p:txBody>
          <a:bodyPr wrap="square">
            <a:spAutoFit/>
          </a:bodyPr>
          <a:lstStyle/>
          <a:p>
            <a:r>
              <a:rPr lang="en-US" sz="1400" dirty="0"/>
              <a:t>If an area is shown “Public” but is not publicly owned (not crosshatched) the </a:t>
            </a:r>
            <a:r>
              <a:rPr lang="en-US" sz="1400" dirty="0">
                <a:highlight>
                  <a:srgbClr val="FFFF00"/>
                </a:highlight>
              </a:rPr>
              <a:t>existing zoning of the property and surrounding land uses should determine the development potential of the site.</a:t>
            </a:r>
          </a:p>
          <a:p>
            <a:r>
              <a:rPr lang="en-US" sz="1400" u="sng" dirty="0"/>
              <a:t>WAS NOT IN THE GLUP STUDY</a:t>
            </a:r>
            <a:endParaRPr lang="en-US" sz="1400" dirty="0">
              <a:highlight>
                <a:srgbClr val="FFFF00"/>
              </a:highlight>
            </a:endParaRPr>
          </a:p>
          <a:p>
            <a:r>
              <a:rPr lang="en-US" sz="1400" dirty="0">
                <a:highlight>
                  <a:srgbClr val="FFFF00"/>
                </a:highlight>
              </a:rPr>
              <a:t>Very few of these locations but Nellie Custis School is one of them</a:t>
            </a:r>
          </a:p>
          <a:p>
            <a:endParaRPr lang="en-US" sz="1400" dirty="0">
              <a:highlight>
                <a:srgbClr val="FFFF00"/>
              </a:highlight>
            </a:endParaRPr>
          </a:p>
        </p:txBody>
      </p:sp>
      <p:sp>
        <p:nvSpPr>
          <p:cNvPr id="7" name="TextBox 6">
            <a:extLst>
              <a:ext uri="{FF2B5EF4-FFF2-40B4-BE49-F238E27FC236}">
                <a16:creationId xmlns:a16="http://schemas.microsoft.com/office/drawing/2014/main" id="{A4A59EFD-D8F8-B6AC-B672-0114D5E43A2A}"/>
              </a:ext>
            </a:extLst>
          </p:cNvPr>
          <p:cNvSpPr txBox="1"/>
          <p:nvPr/>
        </p:nvSpPr>
        <p:spPr>
          <a:xfrm>
            <a:off x="761011" y="1207530"/>
            <a:ext cx="6096000" cy="830997"/>
          </a:xfrm>
          <a:prstGeom prst="rect">
            <a:avLst/>
          </a:prstGeom>
          <a:noFill/>
        </p:spPr>
        <p:txBody>
          <a:bodyPr wrap="square">
            <a:spAutoFit/>
          </a:bodyPr>
          <a:lstStyle/>
          <a:p>
            <a:r>
              <a:rPr lang="en-US" sz="1200" dirty="0"/>
              <a:t>Concentrate high-density residential, commercial and office development within designated Metro Station Areas in the Rosslyn-Ballston and Richmond Metrorail Transit Corridors. This policy encourages the use of public transit and reduces the use of motor vehicles.</a:t>
            </a:r>
          </a:p>
        </p:txBody>
      </p:sp>
      <p:sp>
        <p:nvSpPr>
          <p:cNvPr id="8" name="TextBox 7">
            <a:extLst>
              <a:ext uri="{FF2B5EF4-FFF2-40B4-BE49-F238E27FC236}">
                <a16:creationId xmlns:a16="http://schemas.microsoft.com/office/drawing/2014/main" id="{0B3733DC-FC7C-C860-9C8D-DFDFBD821493}"/>
              </a:ext>
            </a:extLst>
          </p:cNvPr>
          <p:cNvSpPr txBox="1"/>
          <p:nvPr/>
        </p:nvSpPr>
        <p:spPr>
          <a:xfrm>
            <a:off x="761011" y="971101"/>
            <a:ext cx="1174750" cy="307777"/>
          </a:xfrm>
          <a:prstGeom prst="rect">
            <a:avLst/>
          </a:prstGeom>
          <a:noFill/>
        </p:spPr>
        <p:txBody>
          <a:bodyPr wrap="square" rtlCol="0">
            <a:spAutoFit/>
          </a:bodyPr>
          <a:lstStyle/>
          <a:p>
            <a:r>
              <a:rPr lang="en-US" sz="1400" dirty="0"/>
              <a:t>Page 6</a:t>
            </a:r>
          </a:p>
        </p:txBody>
      </p:sp>
      <p:sp>
        <p:nvSpPr>
          <p:cNvPr id="10" name="TextBox 9">
            <a:extLst>
              <a:ext uri="{FF2B5EF4-FFF2-40B4-BE49-F238E27FC236}">
                <a16:creationId xmlns:a16="http://schemas.microsoft.com/office/drawing/2014/main" id="{BCF2571B-C78A-C46F-9624-46EF007626EF}"/>
              </a:ext>
            </a:extLst>
          </p:cNvPr>
          <p:cNvSpPr txBox="1"/>
          <p:nvPr/>
        </p:nvSpPr>
        <p:spPr>
          <a:xfrm>
            <a:off x="761011" y="4158301"/>
            <a:ext cx="1174750" cy="307777"/>
          </a:xfrm>
          <a:prstGeom prst="rect">
            <a:avLst/>
          </a:prstGeom>
          <a:noFill/>
        </p:spPr>
        <p:txBody>
          <a:bodyPr wrap="square" rtlCol="0">
            <a:spAutoFit/>
          </a:bodyPr>
          <a:lstStyle/>
          <a:p>
            <a:r>
              <a:rPr lang="en-US" sz="1400" dirty="0"/>
              <a:t>Page 2</a:t>
            </a:r>
          </a:p>
        </p:txBody>
      </p:sp>
      <p:sp>
        <p:nvSpPr>
          <p:cNvPr id="12" name="TextBox 11">
            <a:extLst>
              <a:ext uri="{FF2B5EF4-FFF2-40B4-BE49-F238E27FC236}">
                <a16:creationId xmlns:a16="http://schemas.microsoft.com/office/drawing/2014/main" id="{0EF7E2B5-C1FA-CE07-0F46-CA67EC04A795}"/>
              </a:ext>
            </a:extLst>
          </p:cNvPr>
          <p:cNvSpPr txBox="1"/>
          <p:nvPr/>
        </p:nvSpPr>
        <p:spPr>
          <a:xfrm>
            <a:off x="761011" y="2682303"/>
            <a:ext cx="6096000" cy="1384995"/>
          </a:xfrm>
          <a:prstGeom prst="rect">
            <a:avLst/>
          </a:prstGeom>
          <a:noFill/>
        </p:spPr>
        <p:txBody>
          <a:bodyPr wrap="square">
            <a:spAutoFit/>
          </a:bodyPr>
          <a:lstStyle/>
          <a:p>
            <a:r>
              <a:rPr lang="en-US" sz="1200" dirty="0"/>
              <a:t>Preserve and enhance existing single-family and apartment neighborhoods. Within Metro Station Areas, land use densities are concentrated near the Metro Station</a:t>
            </a:r>
            <a:r>
              <a:rPr lang="en-US" sz="1200" dirty="0">
                <a:highlight>
                  <a:srgbClr val="FFFF00"/>
                </a:highlight>
              </a:rPr>
              <a:t>, tapering down to surrounding residential areas to limit the impacts of high-density development. </a:t>
            </a:r>
            <a:r>
              <a:rPr lang="en-US" sz="1200" dirty="0"/>
              <a:t>Throughout the County, the Arlington Neighborhoods Program [NEIGHBORHOOD CONSERVATION AREA PLAN]  and other community improvement programs help preserve and enhance older residential areas and help provide housing at a range of price levels and densities. </a:t>
            </a:r>
          </a:p>
        </p:txBody>
      </p:sp>
      <p:sp>
        <p:nvSpPr>
          <p:cNvPr id="13" name="TextBox 12">
            <a:extLst>
              <a:ext uri="{FF2B5EF4-FFF2-40B4-BE49-F238E27FC236}">
                <a16:creationId xmlns:a16="http://schemas.microsoft.com/office/drawing/2014/main" id="{8936B39E-64A1-CFFC-7A5E-EBC98AFC195A}"/>
              </a:ext>
            </a:extLst>
          </p:cNvPr>
          <p:cNvSpPr txBox="1"/>
          <p:nvPr/>
        </p:nvSpPr>
        <p:spPr>
          <a:xfrm>
            <a:off x="761011" y="2274956"/>
            <a:ext cx="1174750" cy="307777"/>
          </a:xfrm>
          <a:prstGeom prst="rect">
            <a:avLst/>
          </a:prstGeom>
          <a:noFill/>
        </p:spPr>
        <p:txBody>
          <a:bodyPr wrap="square" rtlCol="0">
            <a:spAutoFit/>
          </a:bodyPr>
          <a:lstStyle/>
          <a:p>
            <a:r>
              <a:rPr lang="en-US" sz="1400" dirty="0"/>
              <a:t>Page 6</a:t>
            </a:r>
          </a:p>
        </p:txBody>
      </p:sp>
      <p:sp>
        <p:nvSpPr>
          <p:cNvPr id="14" name="TextBox 13">
            <a:extLst>
              <a:ext uri="{FF2B5EF4-FFF2-40B4-BE49-F238E27FC236}">
                <a16:creationId xmlns:a16="http://schemas.microsoft.com/office/drawing/2014/main" id="{4878250F-1ACE-BE0A-73AA-C9D84B28BA95}"/>
              </a:ext>
            </a:extLst>
          </p:cNvPr>
          <p:cNvSpPr txBox="1"/>
          <p:nvPr/>
        </p:nvSpPr>
        <p:spPr>
          <a:xfrm>
            <a:off x="809625" y="307702"/>
            <a:ext cx="4775200" cy="369332"/>
          </a:xfrm>
          <a:prstGeom prst="rect">
            <a:avLst/>
          </a:prstGeom>
          <a:noFill/>
        </p:spPr>
        <p:txBody>
          <a:bodyPr wrap="square" rtlCol="0">
            <a:spAutoFit/>
          </a:bodyPr>
          <a:lstStyle/>
          <a:p>
            <a:r>
              <a:rPr lang="en-US" dirty="0"/>
              <a:t>GLUP GUIDANCE</a:t>
            </a:r>
          </a:p>
        </p:txBody>
      </p:sp>
      <p:pic>
        <p:nvPicPr>
          <p:cNvPr id="16" name="Picture 15">
            <a:extLst>
              <a:ext uri="{FF2B5EF4-FFF2-40B4-BE49-F238E27FC236}">
                <a16:creationId xmlns:a16="http://schemas.microsoft.com/office/drawing/2014/main" id="{1041FAB7-7A8B-C77E-A097-19C46D35FF42}"/>
              </a:ext>
            </a:extLst>
          </p:cNvPr>
          <p:cNvPicPr>
            <a:picLocks noChangeAspect="1"/>
          </p:cNvPicPr>
          <p:nvPr/>
        </p:nvPicPr>
        <p:blipFill>
          <a:blip r:embed="rId3"/>
          <a:srcRect l="13080" t="19153" b="5237"/>
          <a:stretch/>
        </p:blipFill>
        <p:spPr>
          <a:xfrm>
            <a:off x="7061234" y="514560"/>
            <a:ext cx="4924458" cy="5375323"/>
          </a:xfrm>
          <a:prstGeom prst="rect">
            <a:avLst/>
          </a:prstGeom>
        </p:spPr>
      </p:pic>
      <p:sp>
        <p:nvSpPr>
          <p:cNvPr id="17" name="Arrow: Down 16">
            <a:extLst>
              <a:ext uri="{FF2B5EF4-FFF2-40B4-BE49-F238E27FC236}">
                <a16:creationId xmlns:a16="http://schemas.microsoft.com/office/drawing/2014/main" id="{006704DE-1551-9E31-CAD0-1894A454EF81}"/>
              </a:ext>
            </a:extLst>
          </p:cNvPr>
          <p:cNvSpPr/>
          <p:nvPr/>
        </p:nvSpPr>
        <p:spPr>
          <a:xfrm rot="8130526">
            <a:off x="10975007" y="3166489"/>
            <a:ext cx="270697" cy="3444640"/>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2193BEE3-577D-13C9-74BF-1E9B6C078D3D}"/>
              </a:ext>
            </a:extLst>
          </p:cNvPr>
          <p:cNvSpPr txBox="1"/>
          <p:nvPr/>
        </p:nvSpPr>
        <p:spPr>
          <a:xfrm>
            <a:off x="8382034" y="2025778"/>
            <a:ext cx="777317" cy="369332"/>
          </a:xfrm>
          <a:prstGeom prst="rect">
            <a:avLst/>
          </a:prstGeom>
          <a:noFill/>
        </p:spPr>
        <p:txBody>
          <a:bodyPr wrap="square" rtlCol="0">
            <a:spAutoFit/>
          </a:bodyPr>
          <a:lstStyle/>
          <a:p>
            <a:pPr algn="ctr"/>
            <a:r>
              <a:rPr lang="en-US" sz="900" b="1" dirty="0"/>
              <a:t>RIVER</a:t>
            </a:r>
          </a:p>
          <a:p>
            <a:pPr algn="ctr"/>
            <a:r>
              <a:rPr lang="en-US" sz="900" b="1" dirty="0"/>
              <a:t>HOUSE</a:t>
            </a:r>
          </a:p>
        </p:txBody>
      </p:sp>
      <p:sp>
        <p:nvSpPr>
          <p:cNvPr id="19" name="TextBox 18">
            <a:extLst>
              <a:ext uri="{FF2B5EF4-FFF2-40B4-BE49-F238E27FC236}">
                <a16:creationId xmlns:a16="http://schemas.microsoft.com/office/drawing/2014/main" id="{47E3A6D3-7BA2-E67C-2C03-5A7CD2F9A4D3}"/>
              </a:ext>
            </a:extLst>
          </p:cNvPr>
          <p:cNvSpPr txBox="1"/>
          <p:nvPr/>
        </p:nvSpPr>
        <p:spPr>
          <a:xfrm>
            <a:off x="9418144" y="1794946"/>
            <a:ext cx="777317" cy="230832"/>
          </a:xfrm>
          <a:prstGeom prst="rect">
            <a:avLst/>
          </a:prstGeom>
          <a:noFill/>
        </p:spPr>
        <p:txBody>
          <a:bodyPr wrap="square" rtlCol="0">
            <a:spAutoFit/>
          </a:bodyPr>
          <a:lstStyle/>
          <a:p>
            <a:pPr algn="ctr"/>
            <a:r>
              <a:rPr lang="en-US" sz="900" b="1" dirty="0"/>
              <a:t>COSTCO</a:t>
            </a:r>
          </a:p>
        </p:txBody>
      </p:sp>
      <p:sp>
        <p:nvSpPr>
          <p:cNvPr id="2" name="Freeform: Shape 1">
            <a:extLst>
              <a:ext uri="{FF2B5EF4-FFF2-40B4-BE49-F238E27FC236}">
                <a16:creationId xmlns:a16="http://schemas.microsoft.com/office/drawing/2014/main" id="{D8E8BCDB-92EC-EF3B-5424-5A08B6C5D462}"/>
              </a:ext>
            </a:extLst>
          </p:cNvPr>
          <p:cNvSpPr/>
          <p:nvPr/>
        </p:nvSpPr>
        <p:spPr>
          <a:xfrm>
            <a:off x="8883009" y="1084258"/>
            <a:ext cx="1625600" cy="4305300"/>
          </a:xfrm>
          <a:custGeom>
            <a:avLst/>
            <a:gdLst>
              <a:gd name="connsiteX0" fmla="*/ 158750 w 1625600"/>
              <a:gd name="connsiteY0" fmla="*/ 0 h 4305300"/>
              <a:gd name="connsiteX1" fmla="*/ 0 w 1625600"/>
              <a:gd name="connsiteY1" fmla="*/ 603250 h 4305300"/>
              <a:gd name="connsiteX2" fmla="*/ 146050 w 1625600"/>
              <a:gd name="connsiteY2" fmla="*/ 857250 h 4305300"/>
              <a:gd name="connsiteX3" fmla="*/ 50800 w 1625600"/>
              <a:gd name="connsiteY3" fmla="*/ 914400 h 4305300"/>
              <a:gd name="connsiteX4" fmla="*/ 127000 w 1625600"/>
              <a:gd name="connsiteY4" fmla="*/ 2673350 h 4305300"/>
              <a:gd name="connsiteX5" fmla="*/ 431800 w 1625600"/>
              <a:gd name="connsiteY5" fmla="*/ 2882900 h 4305300"/>
              <a:gd name="connsiteX6" fmla="*/ 958850 w 1625600"/>
              <a:gd name="connsiteY6" fmla="*/ 2889250 h 4305300"/>
              <a:gd name="connsiteX7" fmla="*/ 1219200 w 1625600"/>
              <a:gd name="connsiteY7" fmla="*/ 3155950 h 4305300"/>
              <a:gd name="connsiteX8" fmla="*/ 1206500 w 1625600"/>
              <a:gd name="connsiteY8" fmla="*/ 3416300 h 4305300"/>
              <a:gd name="connsiteX9" fmla="*/ 1041400 w 1625600"/>
              <a:gd name="connsiteY9" fmla="*/ 3429000 h 4305300"/>
              <a:gd name="connsiteX10" fmla="*/ 1066800 w 1625600"/>
              <a:gd name="connsiteY10" fmla="*/ 3708400 h 4305300"/>
              <a:gd name="connsiteX11" fmla="*/ 908050 w 1625600"/>
              <a:gd name="connsiteY11" fmla="*/ 3930650 h 4305300"/>
              <a:gd name="connsiteX12" fmla="*/ 647700 w 1625600"/>
              <a:gd name="connsiteY12" fmla="*/ 3911600 h 4305300"/>
              <a:gd name="connsiteX13" fmla="*/ 654050 w 1625600"/>
              <a:gd name="connsiteY13" fmla="*/ 4076700 h 4305300"/>
              <a:gd name="connsiteX14" fmla="*/ 1022350 w 1625600"/>
              <a:gd name="connsiteY14" fmla="*/ 4076700 h 4305300"/>
              <a:gd name="connsiteX15" fmla="*/ 1416050 w 1625600"/>
              <a:gd name="connsiteY15" fmla="*/ 4305300 h 4305300"/>
              <a:gd name="connsiteX16" fmla="*/ 1606550 w 1625600"/>
              <a:gd name="connsiteY16" fmla="*/ 3702050 h 4305300"/>
              <a:gd name="connsiteX17" fmla="*/ 1498600 w 1625600"/>
              <a:gd name="connsiteY17" fmla="*/ 3308350 h 4305300"/>
              <a:gd name="connsiteX18" fmla="*/ 1625600 w 1625600"/>
              <a:gd name="connsiteY18" fmla="*/ 1543050 h 4305300"/>
              <a:gd name="connsiteX19" fmla="*/ 1403350 w 1625600"/>
              <a:gd name="connsiteY19" fmla="*/ 469900 h 4305300"/>
              <a:gd name="connsiteX20" fmla="*/ 1409700 w 1625600"/>
              <a:gd name="connsiteY20" fmla="*/ 133350 h 4305300"/>
              <a:gd name="connsiteX21" fmla="*/ 158750 w 1625600"/>
              <a:gd name="connsiteY21" fmla="*/ 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5600" h="4305300">
                <a:moveTo>
                  <a:pt x="158750" y="0"/>
                </a:moveTo>
                <a:lnTo>
                  <a:pt x="0" y="603250"/>
                </a:lnTo>
                <a:lnTo>
                  <a:pt x="146050" y="857250"/>
                </a:lnTo>
                <a:lnTo>
                  <a:pt x="50800" y="914400"/>
                </a:lnTo>
                <a:lnTo>
                  <a:pt x="127000" y="2673350"/>
                </a:lnTo>
                <a:lnTo>
                  <a:pt x="431800" y="2882900"/>
                </a:lnTo>
                <a:lnTo>
                  <a:pt x="958850" y="2889250"/>
                </a:lnTo>
                <a:lnTo>
                  <a:pt x="1219200" y="3155950"/>
                </a:lnTo>
                <a:lnTo>
                  <a:pt x="1206500" y="3416300"/>
                </a:lnTo>
                <a:lnTo>
                  <a:pt x="1041400" y="3429000"/>
                </a:lnTo>
                <a:lnTo>
                  <a:pt x="1066800" y="3708400"/>
                </a:lnTo>
                <a:lnTo>
                  <a:pt x="908050" y="3930650"/>
                </a:lnTo>
                <a:lnTo>
                  <a:pt x="647700" y="3911600"/>
                </a:lnTo>
                <a:lnTo>
                  <a:pt x="654050" y="4076700"/>
                </a:lnTo>
                <a:lnTo>
                  <a:pt x="1022350" y="4076700"/>
                </a:lnTo>
                <a:lnTo>
                  <a:pt x="1416050" y="4305300"/>
                </a:lnTo>
                <a:lnTo>
                  <a:pt x="1606550" y="3702050"/>
                </a:lnTo>
                <a:lnTo>
                  <a:pt x="1498600" y="3308350"/>
                </a:lnTo>
                <a:lnTo>
                  <a:pt x="1625600" y="1543050"/>
                </a:lnTo>
                <a:lnTo>
                  <a:pt x="1403350" y="469900"/>
                </a:lnTo>
                <a:lnTo>
                  <a:pt x="1409700" y="133350"/>
                </a:lnTo>
                <a:lnTo>
                  <a:pt x="158750" y="0"/>
                </a:lnTo>
                <a:close/>
              </a:path>
            </a:pathLst>
          </a:custGeom>
          <a:solidFill>
            <a:srgbClr val="156082">
              <a:alpha val="25098"/>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8BA8BC1-EEB2-ACB6-B4EF-191BE0AA6B7F}"/>
              </a:ext>
            </a:extLst>
          </p:cNvPr>
          <p:cNvSpPr txBox="1"/>
          <p:nvPr/>
        </p:nvSpPr>
        <p:spPr>
          <a:xfrm>
            <a:off x="9798201" y="4923131"/>
            <a:ext cx="931508" cy="369332"/>
          </a:xfrm>
          <a:prstGeom prst="rect">
            <a:avLst/>
          </a:prstGeom>
          <a:noFill/>
        </p:spPr>
        <p:txBody>
          <a:bodyPr wrap="square" rtlCol="0">
            <a:spAutoFit/>
          </a:bodyPr>
          <a:lstStyle/>
          <a:p>
            <a:pPr algn="ctr"/>
            <a:r>
              <a:rPr lang="en-US" sz="900" b="1" dirty="0"/>
              <a:t>WATER TREATMENT</a:t>
            </a:r>
          </a:p>
        </p:txBody>
      </p:sp>
      <p:sp>
        <p:nvSpPr>
          <p:cNvPr id="4" name="TextBox 3">
            <a:extLst>
              <a:ext uri="{FF2B5EF4-FFF2-40B4-BE49-F238E27FC236}">
                <a16:creationId xmlns:a16="http://schemas.microsoft.com/office/drawing/2014/main" id="{0FAFB834-8952-77BA-779A-C849F5AE903B}"/>
              </a:ext>
            </a:extLst>
          </p:cNvPr>
          <p:cNvSpPr txBox="1"/>
          <p:nvPr/>
        </p:nvSpPr>
        <p:spPr>
          <a:xfrm>
            <a:off x="10127650" y="3667214"/>
            <a:ext cx="931508" cy="230832"/>
          </a:xfrm>
          <a:prstGeom prst="rect">
            <a:avLst/>
          </a:prstGeom>
          <a:noFill/>
        </p:spPr>
        <p:txBody>
          <a:bodyPr wrap="square" rtlCol="0">
            <a:spAutoFit/>
          </a:bodyPr>
          <a:lstStyle/>
          <a:p>
            <a:pPr algn="ctr"/>
            <a:r>
              <a:rPr lang="en-US" sz="900" b="1" dirty="0"/>
              <a:t>BUS</a:t>
            </a:r>
          </a:p>
        </p:txBody>
      </p:sp>
      <p:sp>
        <p:nvSpPr>
          <p:cNvPr id="6" name="TextBox 5">
            <a:extLst>
              <a:ext uri="{FF2B5EF4-FFF2-40B4-BE49-F238E27FC236}">
                <a16:creationId xmlns:a16="http://schemas.microsoft.com/office/drawing/2014/main" id="{2E1EF37B-155E-A0CB-A7FC-8E0570911447}"/>
              </a:ext>
            </a:extLst>
          </p:cNvPr>
          <p:cNvSpPr txBox="1"/>
          <p:nvPr/>
        </p:nvSpPr>
        <p:spPr>
          <a:xfrm>
            <a:off x="7412817" y="4004408"/>
            <a:ext cx="931508" cy="369332"/>
          </a:xfrm>
          <a:prstGeom prst="rect">
            <a:avLst/>
          </a:prstGeom>
          <a:noFill/>
        </p:spPr>
        <p:txBody>
          <a:bodyPr wrap="square" rtlCol="0">
            <a:spAutoFit/>
          </a:bodyPr>
          <a:lstStyle/>
          <a:p>
            <a:pPr algn="ctr"/>
            <a:r>
              <a:rPr lang="en-US" sz="900" b="1" dirty="0"/>
              <a:t>GUNSTON / </a:t>
            </a:r>
          </a:p>
          <a:p>
            <a:pPr algn="ctr"/>
            <a:r>
              <a:rPr lang="en-US" sz="900" b="1" dirty="0"/>
              <a:t>OAKRIDGE</a:t>
            </a:r>
          </a:p>
        </p:txBody>
      </p:sp>
      <p:sp>
        <p:nvSpPr>
          <p:cNvPr id="9" name="TextBox 8">
            <a:extLst>
              <a:ext uri="{FF2B5EF4-FFF2-40B4-BE49-F238E27FC236}">
                <a16:creationId xmlns:a16="http://schemas.microsoft.com/office/drawing/2014/main" id="{FEA8D8E0-D6CA-EB75-1BEA-C1B2649C05FD}"/>
              </a:ext>
            </a:extLst>
          </p:cNvPr>
          <p:cNvSpPr txBox="1"/>
          <p:nvPr/>
        </p:nvSpPr>
        <p:spPr>
          <a:xfrm>
            <a:off x="7238755" y="1610280"/>
            <a:ext cx="931508" cy="369332"/>
          </a:xfrm>
          <a:prstGeom prst="rect">
            <a:avLst/>
          </a:prstGeom>
          <a:noFill/>
        </p:spPr>
        <p:txBody>
          <a:bodyPr wrap="square" rtlCol="0">
            <a:spAutoFit/>
          </a:bodyPr>
          <a:lstStyle/>
          <a:p>
            <a:pPr algn="ctr"/>
            <a:r>
              <a:rPr lang="en-US" sz="900" b="1" dirty="0"/>
              <a:t>HOFFMAN </a:t>
            </a:r>
          </a:p>
          <a:p>
            <a:pPr algn="ctr"/>
            <a:r>
              <a:rPr lang="en-US" sz="900" b="1" dirty="0"/>
              <a:t>BOSTON</a:t>
            </a:r>
          </a:p>
        </p:txBody>
      </p:sp>
      <p:sp>
        <p:nvSpPr>
          <p:cNvPr id="11" name="TextBox 10">
            <a:extLst>
              <a:ext uri="{FF2B5EF4-FFF2-40B4-BE49-F238E27FC236}">
                <a16:creationId xmlns:a16="http://schemas.microsoft.com/office/drawing/2014/main" id="{B957A502-9352-2060-7AD0-5897C82BDAFF}"/>
              </a:ext>
            </a:extLst>
          </p:cNvPr>
          <p:cNvSpPr txBox="1"/>
          <p:nvPr/>
        </p:nvSpPr>
        <p:spPr>
          <a:xfrm>
            <a:off x="6947063" y="2303599"/>
            <a:ext cx="931508" cy="369332"/>
          </a:xfrm>
          <a:prstGeom prst="rect">
            <a:avLst/>
          </a:prstGeom>
          <a:noFill/>
        </p:spPr>
        <p:txBody>
          <a:bodyPr wrap="square" rtlCol="0">
            <a:spAutoFit/>
          </a:bodyPr>
          <a:lstStyle/>
          <a:p>
            <a:pPr algn="ctr"/>
            <a:r>
              <a:rPr lang="en-US" sz="900" b="1" dirty="0"/>
              <a:t>ARMY</a:t>
            </a:r>
          </a:p>
          <a:p>
            <a:pPr algn="ctr"/>
            <a:r>
              <a:rPr lang="en-US" sz="900" b="1" dirty="0"/>
              <a:t> NAVY</a:t>
            </a:r>
          </a:p>
        </p:txBody>
      </p:sp>
      <p:sp>
        <p:nvSpPr>
          <p:cNvPr id="15" name="TextBox 14">
            <a:extLst>
              <a:ext uri="{FF2B5EF4-FFF2-40B4-BE49-F238E27FC236}">
                <a16:creationId xmlns:a16="http://schemas.microsoft.com/office/drawing/2014/main" id="{FFDFF75D-5469-82E1-93B2-EB3D28417B47}"/>
              </a:ext>
            </a:extLst>
          </p:cNvPr>
          <p:cNvSpPr txBox="1"/>
          <p:nvPr/>
        </p:nvSpPr>
        <p:spPr>
          <a:xfrm>
            <a:off x="8952390" y="2208110"/>
            <a:ext cx="931508" cy="369332"/>
          </a:xfrm>
          <a:prstGeom prst="rect">
            <a:avLst/>
          </a:prstGeom>
          <a:noFill/>
        </p:spPr>
        <p:txBody>
          <a:bodyPr wrap="square" rtlCol="0">
            <a:spAutoFit/>
          </a:bodyPr>
          <a:lstStyle/>
          <a:p>
            <a:pPr algn="ctr"/>
            <a:r>
              <a:rPr lang="en-US" sz="900" b="1" dirty="0"/>
              <a:t>VA HIGHLANDS</a:t>
            </a:r>
          </a:p>
        </p:txBody>
      </p:sp>
      <p:sp>
        <p:nvSpPr>
          <p:cNvPr id="20" name="TextBox 19">
            <a:extLst>
              <a:ext uri="{FF2B5EF4-FFF2-40B4-BE49-F238E27FC236}">
                <a16:creationId xmlns:a16="http://schemas.microsoft.com/office/drawing/2014/main" id="{04B09002-E8C0-785D-5B8B-2B996A651545}"/>
              </a:ext>
            </a:extLst>
          </p:cNvPr>
          <p:cNvSpPr txBox="1"/>
          <p:nvPr/>
        </p:nvSpPr>
        <p:spPr>
          <a:xfrm>
            <a:off x="9798201" y="1642830"/>
            <a:ext cx="777317" cy="230832"/>
          </a:xfrm>
          <a:prstGeom prst="rect">
            <a:avLst/>
          </a:prstGeom>
          <a:noFill/>
        </p:spPr>
        <p:txBody>
          <a:bodyPr wrap="square" rtlCol="0">
            <a:spAutoFit/>
          </a:bodyPr>
          <a:lstStyle/>
          <a:p>
            <a:pPr algn="ctr"/>
            <a:r>
              <a:rPr lang="en-US" sz="900" b="1" dirty="0"/>
              <a:t>HQ 2</a:t>
            </a:r>
          </a:p>
        </p:txBody>
      </p:sp>
      <p:sp>
        <p:nvSpPr>
          <p:cNvPr id="21" name="TextBox 20">
            <a:extLst>
              <a:ext uri="{FF2B5EF4-FFF2-40B4-BE49-F238E27FC236}">
                <a16:creationId xmlns:a16="http://schemas.microsoft.com/office/drawing/2014/main" id="{9CD0B8A0-6B59-3ABD-1444-5FBEFD317C96}"/>
              </a:ext>
            </a:extLst>
          </p:cNvPr>
          <p:cNvSpPr txBox="1"/>
          <p:nvPr/>
        </p:nvSpPr>
        <p:spPr>
          <a:xfrm>
            <a:off x="8868333" y="1220226"/>
            <a:ext cx="777317" cy="369332"/>
          </a:xfrm>
          <a:prstGeom prst="rect">
            <a:avLst/>
          </a:prstGeom>
          <a:noFill/>
        </p:spPr>
        <p:txBody>
          <a:bodyPr wrap="square" rtlCol="0">
            <a:spAutoFit/>
          </a:bodyPr>
          <a:lstStyle/>
          <a:p>
            <a:pPr algn="ctr"/>
            <a:r>
              <a:rPr lang="en-US" sz="900" b="1" dirty="0"/>
              <a:t>FASHION </a:t>
            </a:r>
          </a:p>
          <a:p>
            <a:pPr algn="ctr"/>
            <a:r>
              <a:rPr lang="en-US" sz="900" b="1" dirty="0"/>
              <a:t>CENTER</a:t>
            </a:r>
          </a:p>
        </p:txBody>
      </p:sp>
      <p:sp>
        <p:nvSpPr>
          <p:cNvPr id="22" name="TextBox 21">
            <a:extLst>
              <a:ext uri="{FF2B5EF4-FFF2-40B4-BE49-F238E27FC236}">
                <a16:creationId xmlns:a16="http://schemas.microsoft.com/office/drawing/2014/main" id="{BB21046D-6A4A-D50B-A4E5-8EA28716252E}"/>
              </a:ext>
            </a:extLst>
          </p:cNvPr>
          <p:cNvSpPr txBox="1"/>
          <p:nvPr/>
        </p:nvSpPr>
        <p:spPr>
          <a:xfrm>
            <a:off x="9893892" y="2771827"/>
            <a:ext cx="777317" cy="369332"/>
          </a:xfrm>
          <a:prstGeom prst="rect">
            <a:avLst/>
          </a:prstGeom>
          <a:noFill/>
        </p:spPr>
        <p:txBody>
          <a:bodyPr wrap="square" rtlCol="0">
            <a:spAutoFit/>
          </a:bodyPr>
          <a:lstStyle/>
          <a:p>
            <a:pPr algn="ctr"/>
            <a:r>
              <a:rPr lang="en-US" sz="900" b="1" dirty="0"/>
              <a:t>CRYSTAL</a:t>
            </a:r>
          </a:p>
          <a:p>
            <a:pPr algn="ctr"/>
            <a:r>
              <a:rPr lang="en-US" sz="900" b="1" dirty="0"/>
              <a:t>HOUSE</a:t>
            </a:r>
          </a:p>
        </p:txBody>
      </p:sp>
      <p:sp>
        <p:nvSpPr>
          <p:cNvPr id="23" name="TextBox 22">
            <a:extLst>
              <a:ext uri="{FF2B5EF4-FFF2-40B4-BE49-F238E27FC236}">
                <a16:creationId xmlns:a16="http://schemas.microsoft.com/office/drawing/2014/main" id="{76E2F8BA-0B78-1840-4362-F7E60CB40C4E}"/>
              </a:ext>
            </a:extLst>
          </p:cNvPr>
          <p:cNvSpPr txBox="1"/>
          <p:nvPr/>
        </p:nvSpPr>
        <p:spPr>
          <a:xfrm>
            <a:off x="9816087" y="2231166"/>
            <a:ext cx="777317" cy="369332"/>
          </a:xfrm>
          <a:prstGeom prst="rect">
            <a:avLst/>
          </a:prstGeom>
          <a:noFill/>
        </p:spPr>
        <p:txBody>
          <a:bodyPr wrap="square" rtlCol="0">
            <a:spAutoFit/>
          </a:bodyPr>
          <a:lstStyle/>
          <a:p>
            <a:pPr algn="ctr"/>
            <a:r>
              <a:rPr lang="en-US" sz="900" b="1" dirty="0"/>
              <a:t>CLARIDGE HOUSE</a:t>
            </a:r>
          </a:p>
        </p:txBody>
      </p:sp>
      <p:sp>
        <p:nvSpPr>
          <p:cNvPr id="24" name="TextBox 23">
            <a:extLst>
              <a:ext uri="{FF2B5EF4-FFF2-40B4-BE49-F238E27FC236}">
                <a16:creationId xmlns:a16="http://schemas.microsoft.com/office/drawing/2014/main" id="{18E9C860-8749-8E66-CE40-78BE82335712}"/>
              </a:ext>
            </a:extLst>
          </p:cNvPr>
          <p:cNvSpPr txBox="1"/>
          <p:nvPr/>
        </p:nvSpPr>
        <p:spPr>
          <a:xfrm>
            <a:off x="10045692" y="3152751"/>
            <a:ext cx="777317" cy="230832"/>
          </a:xfrm>
          <a:prstGeom prst="rect">
            <a:avLst/>
          </a:prstGeom>
          <a:noFill/>
        </p:spPr>
        <p:txBody>
          <a:bodyPr wrap="square" rtlCol="0">
            <a:spAutoFit/>
          </a:bodyPr>
          <a:lstStyle/>
          <a:p>
            <a:pPr algn="ctr"/>
            <a:r>
              <a:rPr lang="en-US" sz="900" b="1" dirty="0"/>
              <a:t>23</a:t>
            </a:r>
            <a:r>
              <a:rPr lang="en-US" sz="900" b="1" baseline="30000" dirty="0"/>
              <a:t>rd</a:t>
            </a:r>
            <a:r>
              <a:rPr lang="en-US" sz="900" b="1" dirty="0"/>
              <a:t> ST</a:t>
            </a:r>
          </a:p>
        </p:txBody>
      </p:sp>
      <p:sp>
        <p:nvSpPr>
          <p:cNvPr id="25" name="TextBox 24">
            <a:extLst>
              <a:ext uri="{FF2B5EF4-FFF2-40B4-BE49-F238E27FC236}">
                <a16:creationId xmlns:a16="http://schemas.microsoft.com/office/drawing/2014/main" id="{2E2C1DF6-72D3-0346-2A0E-6B7BDA8B3C11}"/>
              </a:ext>
            </a:extLst>
          </p:cNvPr>
          <p:cNvSpPr txBox="1"/>
          <p:nvPr/>
        </p:nvSpPr>
        <p:spPr>
          <a:xfrm>
            <a:off x="10708338" y="3185198"/>
            <a:ext cx="777317" cy="230832"/>
          </a:xfrm>
          <a:prstGeom prst="rect">
            <a:avLst/>
          </a:prstGeom>
          <a:noFill/>
        </p:spPr>
        <p:txBody>
          <a:bodyPr wrap="square" rtlCol="0">
            <a:spAutoFit/>
          </a:bodyPr>
          <a:lstStyle/>
          <a:p>
            <a:pPr algn="ctr"/>
            <a:r>
              <a:rPr lang="en-US" sz="900" b="1" dirty="0"/>
              <a:t>CC2DCA</a:t>
            </a:r>
          </a:p>
        </p:txBody>
      </p:sp>
      <p:sp>
        <p:nvSpPr>
          <p:cNvPr id="26" name="TextBox 25">
            <a:extLst>
              <a:ext uri="{FF2B5EF4-FFF2-40B4-BE49-F238E27FC236}">
                <a16:creationId xmlns:a16="http://schemas.microsoft.com/office/drawing/2014/main" id="{418D172B-8F36-311D-DA6D-0CEBCB8A8BE6}"/>
              </a:ext>
            </a:extLst>
          </p:cNvPr>
          <p:cNvSpPr txBox="1"/>
          <p:nvPr/>
        </p:nvSpPr>
        <p:spPr>
          <a:xfrm>
            <a:off x="8126511" y="4992381"/>
            <a:ext cx="777317" cy="230832"/>
          </a:xfrm>
          <a:prstGeom prst="rect">
            <a:avLst/>
          </a:prstGeom>
          <a:noFill/>
        </p:spPr>
        <p:txBody>
          <a:bodyPr wrap="square" rtlCol="0">
            <a:spAutoFit/>
          </a:bodyPr>
          <a:lstStyle/>
          <a:p>
            <a:pPr algn="ctr"/>
            <a:r>
              <a:rPr lang="en-US" sz="900" b="1" dirty="0"/>
              <a:t>APEX </a:t>
            </a:r>
          </a:p>
        </p:txBody>
      </p:sp>
      <p:sp>
        <p:nvSpPr>
          <p:cNvPr id="27" name="TextBox 26">
            <a:extLst>
              <a:ext uri="{FF2B5EF4-FFF2-40B4-BE49-F238E27FC236}">
                <a16:creationId xmlns:a16="http://schemas.microsoft.com/office/drawing/2014/main" id="{1CEC0B26-1D61-4E06-A443-8D6319D0207E}"/>
              </a:ext>
            </a:extLst>
          </p:cNvPr>
          <p:cNvSpPr txBox="1"/>
          <p:nvPr/>
        </p:nvSpPr>
        <p:spPr>
          <a:xfrm>
            <a:off x="7884955" y="4837144"/>
            <a:ext cx="777317" cy="230832"/>
          </a:xfrm>
          <a:prstGeom prst="rect">
            <a:avLst/>
          </a:prstGeom>
          <a:noFill/>
        </p:spPr>
        <p:txBody>
          <a:bodyPr wrap="square" rtlCol="0">
            <a:spAutoFit/>
          </a:bodyPr>
          <a:lstStyle/>
          <a:p>
            <a:pPr algn="ctr"/>
            <a:r>
              <a:rPr lang="en-US" sz="900" b="1" dirty="0"/>
              <a:t>GIANT </a:t>
            </a:r>
          </a:p>
        </p:txBody>
      </p:sp>
      <p:pic>
        <p:nvPicPr>
          <p:cNvPr id="29" name="Picture 28">
            <a:extLst>
              <a:ext uri="{FF2B5EF4-FFF2-40B4-BE49-F238E27FC236}">
                <a16:creationId xmlns:a16="http://schemas.microsoft.com/office/drawing/2014/main" id="{3B895B5B-4704-339F-0A35-2A69C51B73ED}"/>
              </a:ext>
            </a:extLst>
          </p:cNvPr>
          <p:cNvPicPr>
            <a:picLocks noChangeAspect="1"/>
          </p:cNvPicPr>
          <p:nvPr/>
        </p:nvPicPr>
        <p:blipFill>
          <a:blip r:embed="rId4"/>
          <a:stretch>
            <a:fillRect/>
          </a:stretch>
        </p:blipFill>
        <p:spPr>
          <a:xfrm>
            <a:off x="6514911" y="5871972"/>
            <a:ext cx="3530781" cy="234962"/>
          </a:xfrm>
          <a:prstGeom prst="rect">
            <a:avLst/>
          </a:prstGeom>
        </p:spPr>
      </p:pic>
      <p:pic>
        <p:nvPicPr>
          <p:cNvPr id="31" name="Picture 30">
            <a:extLst>
              <a:ext uri="{FF2B5EF4-FFF2-40B4-BE49-F238E27FC236}">
                <a16:creationId xmlns:a16="http://schemas.microsoft.com/office/drawing/2014/main" id="{34B0195F-9E2F-F670-373D-CC9A86A0D8D0}"/>
              </a:ext>
            </a:extLst>
          </p:cNvPr>
          <p:cNvPicPr>
            <a:picLocks noChangeAspect="1"/>
          </p:cNvPicPr>
          <p:nvPr/>
        </p:nvPicPr>
        <p:blipFill>
          <a:blip r:embed="rId5"/>
          <a:stretch>
            <a:fillRect/>
          </a:stretch>
        </p:blipFill>
        <p:spPr>
          <a:xfrm>
            <a:off x="6514911" y="6147013"/>
            <a:ext cx="3892750" cy="215911"/>
          </a:xfrm>
          <a:prstGeom prst="rect">
            <a:avLst/>
          </a:prstGeom>
        </p:spPr>
      </p:pic>
    </p:spTree>
    <p:extLst>
      <p:ext uri="{BB962C8B-B14F-4D97-AF65-F5344CB8AC3E}">
        <p14:creationId xmlns:p14="http://schemas.microsoft.com/office/powerpoint/2010/main" val="2564410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C45838-3DCA-A11F-F50F-12CE4DE1B096}"/>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97DF3472-2D6A-9798-9B8A-5A77665BAE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0D8F642-FEDB-F0A4-19CE-9A2B4650BD33}"/>
              </a:ext>
            </a:extLst>
          </p:cNvPr>
          <p:cNvSpPr>
            <a:spLocks noGrp="1"/>
          </p:cNvSpPr>
          <p:nvPr>
            <p:ph type="ctrTitle"/>
          </p:nvPr>
        </p:nvSpPr>
        <p:spPr>
          <a:xfrm>
            <a:off x="783930" y="526780"/>
            <a:ext cx="9889797" cy="1413144"/>
          </a:xfrm>
        </p:spPr>
        <p:txBody>
          <a:bodyPr anchor="b">
            <a:normAutofit fontScale="90000"/>
          </a:bodyPr>
          <a:lstStyle/>
          <a:p>
            <a:pPr algn="l"/>
            <a:br>
              <a:rPr lang="en-US" sz="4400" dirty="0">
                <a:solidFill>
                  <a:schemeClr val="bg1"/>
                </a:solidFill>
              </a:rPr>
            </a:br>
            <a:r>
              <a:rPr lang="en-US" sz="4400" dirty="0">
                <a:solidFill>
                  <a:schemeClr val="bg1"/>
                </a:solidFill>
              </a:rPr>
              <a:t>Agenda</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0BD91039-EE0F-5759-EC00-430504AFA5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35B16707-ABF8-8E58-784D-350ED5FA5B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368D736-FFEB-6DA6-8145-2970B3FBF877}"/>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Subtitle 5">
            <a:extLst>
              <a:ext uri="{FF2B5EF4-FFF2-40B4-BE49-F238E27FC236}">
                <a16:creationId xmlns:a16="http://schemas.microsoft.com/office/drawing/2014/main" id="{90C82576-1A33-92B6-78FE-82687F0622AA}"/>
              </a:ext>
            </a:extLst>
          </p:cNvPr>
          <p:cNvSpPr>
            <a:spLocks noGrp="1"/>
          </p:cNvSpPr>
          <p:nvPr>
            <p:ph type="subTitle" idx="1"/>
          </p:nvPr>
        </p:nvSpPr>
        <p:spPr>
          <a:xfrm>
            <a:off x="1524000" y="3602038"/>
            <a:ext cx="9144000" cy="1966912"/>
          </a:xfrm>
        </p:spPr>
        <p:txBody>
          <a:bodyPr>
            <a:normAutofit fontScale="92500" lnSpcReduction="10000"/>
          </a:bodyPr>
          <a:lstStyle/>
          <a:p>
            <a:pPr marL="342900" indent="-342900">
              <a:buFont typeface="Arial" panose="020B0604020202020204" pitchFamily="34" charset="0"/>
              <a:buChar char="•"/>
            </a:pPr>
            <a:r>
              <a:rPr lang="en-US" dirty="0"/>
              <a:t>Introductions</a:t>
            </a:r>
          </a:p>
          <a:p>
            <a:pPr marL="342900" indent="-342900">
              <a:buFont typeface="Arial" panose="020B0604020202020204" pitchFamily="34" charset="0"/>
              <a:buChar char="•"/>
            </a:pPr>
            <a:r>
              <a:rPr lang="en-US" dirty="0"/>
              <a:t>Neighborhood Overview</a:t>
            </a:r>
          </a:p>
          <a:p>
            <a:pPr marL="342900" indent="-342900">
              <a:buFont typeface="Arial" panose="020B0604020202020204" pitchFamily="34" charset="0"/>
              <a:buChar char="•"/>
            </a:pPr>
            <a:r>
              <a:rPr lang="en-US" dirty="0"/>
              <a:t>Proposed Melwood Upzoning Overview</a:t>
            </a:r>
          </a:p>
          <a:p>
            <a:pPr marL="342900" indent="-342900">
              <a:buFont typeface="Arial" panose="020B0604020202020204" pitchFamily="34" charset="0"/>
              <a:buChar char="•"/>
            </a:pPr>
            <a:r>
              <a:rPr lang="en-US" dirty="0"/>
              <a:t>Questions</a:t>
            </a:r>
          </a:p>
          <a:p>
            <a:pPr marL="342900" indent="-342900">
              <a:buFont typeface="Arial" panose="020B0604020202020204" pitchFamily="34" charset="0"/>
              <a:buChar char="•"/>
            </a:pPr>
            <a:r>
              <a:rPr lang="en-US" dirty="0"/>
              <a:t>Follow up</a:t>
            </a:r>
          </a:p>
        </p:txBody>
      </p:sp>
    </p:spTree>
    <p:extLst>
      <p:ext uri="{BB962C8B-B14F-4D97-AF65-F5344CB8AC3E}">
        <p14:creationId xmlns:p14="http://schemas.microsoft.com/office/powerpoint/2010/main" val="40546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EE98D-9713-6D1D-2404-8D139D822C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4E0162A-C350-C1A2-2CC2-55BA2DD27367}"/>
              </a:ext>
            </a:extLst>
          </p:cNvPr>
          <p:cNvSpPr txBox="1"/>
          <p:nvPr/>
        </p:nvSpPr>
        <p:spPr>
          <a:xfrm>
            <a:off x="522144" y="367701"/>
            <a:ext cx="6837506" cy="3293209"/>
          </a:xfrm>
          <a:prstGeom prst="rect">
            <a:avLst/>
          </a:prstGeom>
          <a:noFill/>
        </p:spPr>
        <p:txBody>
          <a:bodyPr wrap="square">
            <a:spAutoFit/>
          </a:bodyPr>
          <a:lstStyle/>
          <a:p>
            <a:r>
              <a:rPr lang="en-US" sz="1600" dirty="0">
                <a:effectLst/>
                <a:latin typeface="Calibri" panose="020F0502020204030204" pitchFamily="34" charset="0"/>
                <a:ea typeface="Calibri" panose="020F0502020204030204" pitchFamily="34" charset="0"/>
                <a:cs typeface="Times New Roman" panose="02020603050405020304" pitchFamily="18" charset="0"/>
              </a:rPr>
              <a:t>PROPOSAL IS IN THE MIDDLE OF A LOW DENSITY SINGLE FAMILY NEIGHBORHOOD – Bonus Density guidelines not met at all</a:t>
            </a: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per 12.3.7A, </a:t>
            </a:r>
            <a:r>
              <a:rPr lang="en-US" sz="1600" dirty="0">
                <a:latin typeface="Calibri" panose="020F0502020204030204" pitchFamily="34" charset="0"/>
                <a:ea typeface="Calibri" panose="020F0502020204030204" pitchFamily="34" charset="0"/>
                <a:cs typeface="Times New Roman" panose="02020603050405020304" pitchFamily="18" charset="0"/>
              </a:rPr>
              <a:t>25% bonus for affordable housing but </a:t>
            </a:r>
            <a:r>
              <a:rPr lang="en-US" sz="1600" dirty="0">
                <a:effectLst/>
                <a:latin typeface="Calibri" panose="020F0502020204030204" pitchFamily="34" charset="0"/>
                <a:ea typeface="Calibri" panose="020F0502020204030204" pitchFamily="34" charset="0"/>
                <a:cs typeface="Times New Roman" panose="02020603050405020304" pitchFamily="18" charset="0"/>
              </a:rPr>
              <a:t>the design must be </a:t>
            </a:r>
          </a:p>
          <a:p>
            <a:endParaRPr lang="en-US" sz="1600" b="1" dirty="0">
              <a:latin typeface="Calibri" panose="020F0502020204030204" pitchFamily="34" charset="0"/>
              <a:ea typeface="Calibri" panose="020F0502020204030204" pitchFamily="34" charset="0"/>
              <a:cs typeface="Times New Roman" panose="02020603050405020304" pitchFamily="18" charset="0"/>
            </a:endParaRPr>
          </a:p>
          <a:p>
            <a:r>
              <a:rPr lang="en-US" sz="1600" b="1" dirty="0">
                <a:effectLst/>
                <a:latin typeface="Calibri" panose="020F0502020204030204" pitchFamily="34" charset="0"/>
                <a:ea typeface="Calibri" panose="020F0502020204030204" pitchFamily="34" charset="0"/>
                <a:cs typeface="Times New Roman" panose="02020603050405020304" pitchFamily="18" charset="0"/>
              </a:rPr>
              <a:t>“appropriate for the site, project and the surrounding area</a:t>
            </a:r>
            <a:r>
              <a:rPr lang="en-US" sz="1600" dirty="0">
                <a:effectLst/>
                <a:latin typeface="Calibri" panose="020F0502020204030204" pitchFamily="34" charset="0"/>
                <a:ea typeface="Calibri" panose="020F0502020204030204" pitchFamily="34"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per 15.5.9 3 (c)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endParaRPr lang="en-US" sz="1600" dirty="0">
              <a:latin typeface="Calibri" panose="020F0502020204030204" pitchFamily="34" charset="0"/>
              <a:ea typeface="Calibri" panose="020F0502020204030204" pitchFamily="34" charset="0"/>
              <a:cs typeface="Times New Roman" panose="02020603050405020304" pitchFamily="18" charset="0"/>
            </a:endParaRPr>
          </a:p>
          <a:p>
            <a:r>
              <a:rPr lang="en-US" sz="1600" dirty="0">
                <a:effectLst/>
                <a:latin typeface="Calibri" panose="020F0502020204030204" pitchFamily="34" charset="0"/>
                <a:ea typeface="Calibri" panose="020F0502020204030204" pitchFamily="34" charset="0"/>
                <a:cs typeface="Times New Roman" panose="02020603050405020304" pitchFamily="18" charset="0"/>
              </a:rPr>
              <a:t>“</a:t>
            </a:r>
            <a:r>
              <a:rPr lang="en-US" sz="1600" b="1" dirty="0">
                <a:effectLst/>
                <a:latin typeface="Calibri" panose="020F0502020204030204" pitchFamily="34" charset="0"/>
                <a:ea typeface="Calibri" panose="020F0502020204030204" pitchFamily="34" charset="0"/>
                <a:cs typeface="Times New Roman" panose="02020603050405020304" pitchFamily="18" charset="0"/>
              </a:rPr>
              <a:t>the site layout and building heights [shall] have been designed in a manner to establish effective transitions to lower density neighborhoods using site topography, landscaping, architectural façade treatments, graduated building heights, increased setbacks or other similar measures”</a:t>
            </a:r>
            <a:endParaRPr lang="en-US" sz="1600" dirty="0"/>
          </a:p>
        </p:txBody>
      </p:sp>
      <p:pic>
        <p:nvPicPr>
          <p:cNvPr id="5" name="Content Placeholder 3">
            <a:extLst>
              <a:ext uri="{FF2B5EF4-FFF2-40B4-BE49-F238E27FC236}">
                <a16:creationId xmlns:a16="http://schemas.microsoft.com/office/drawing/2014/main" id="{33704E65-F4F6-7BFE-CEB3-941DA606094E}"/>
              </a:ext>
            </a:extLst>
          </p:cNvPr>
          <p:cNvPicPr>
            <a:picLocks/>
          </p:cNvPicPr>
          <p:nvPr/>
        </p:nvPicPr>
        <p:blipFill>
          <a:blip r:embed="rId2"/>
          <a:stretch>
            <a:fillRect/>
          </a:stretch>
        </p:blipFill>
        <p:spPr>
          <a:xfrm>
            <a:off x="6355975" y="4007816"/>
            <a:ext cx="5470143" cy="2678041"/>
          </a:xfrm>
          <a:prstGeom prst="rect">
            <a:avLst/>
          </a:prstGeom>
        </p:spPr>
      </p:pic>
      <p:sp>
        <p:nvSpPr>
          <p:cNvPr id="6" name="Freeform: Shape 5">
            <a:extLst>
              <a:ext uri="{FF2B5EF4-FFF2-40B4-BE49-F238E27FC236}">
                <a16:creationId xmlns:a16="http://schemas.microsoft.com/office/drawing/2014/main" id="{87DCE60B-5F5A-6D8E-C357-95B8FF812ACD}"/>
              </a:ext>
            </a:extLst>
          </p:cNvPr>
          <p:cNvSpPr/>
          <p:nvPr/>
        </p:nvSpPr>
        <p:spPr>
          <a:xfrm>
            <a:off x="7753850" y="5006243"/>
            <a:ext cx="1604342" cy="903530"/>
          </a:xfrm>
          <a:custGeom>
            <a:avLst/>
            <a:gdLst>
              <a:gd name="connsiteX0" fmla="*/ 2617365 w 2617365"/>
              <a:gd name="connsiteY0" fmla="*/ 1082180 h 1468074"/>
              <a:gd name="connsiteX1" fmla="*/ 2168554 w 2617365"/>
              <a:gd name="connsiteY1" fmla="*/ 864066 h 1468074"/>
              <a:gd name="connsiteX2" fmla="*/ 1921079 w 2617365"/>
              <a:gd name="connsiteY2" fmla="*/ 1036041 h 1468074"/>
              <a:gd name="connsiteX3" fmla="*/ 687897 w 2617365"/>
              <a:gd name="connsiteY3" fmla="*/ 415255 h 1468074"/>
              <a:gd name="connsiteX4" fmla="*/ 1061207 w 2617365"/>
              <a:gd name="connsiteY4" fmla="*/ 167780 h 1468074"/>
              <a:gd name="connsiteX5" fmla="*/ 687897 w 2617365"/>
              <a:gd name="connsiteY5" fmla="*/ 0 h 1468074"/>
              <a:gd name="connsiteX6" fmla="*/ 0 w 2617365"/>
              <a:gd name="connsiteY6" fmla="*/ 457200 h 1468074"/>
              <a:gd name="connsiteX7" fmla="*/ 2063691 w 2617365"/>
              <a:gd name="connsiteY7" fmla="*/ 1468074 h 1468074"/>
              <a:gd name="connsiteX8" fmla="*/ 2617365 w 2617365"/>
              <a:gd name="connsiteY8" fmla="*/ 1082180 h 146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7365" h="1468074">
                <a:moveTo>
                  <a:pt x="2617365" y="1082180"/>
                </a:moveTo>
                <a:lnTo>
                  <a:pt x="2168554" y="864066"/>
                </a:lnTo>
                <a:lnTo>
                  <a:pt x="1921079" y="1036041"/>
                </a:lnTo>
                <a:lnTo>
                  <a:pt x="687897" y="415255"/>
                </a:lnTo>
                <a:lnTo>
                  <a:pt x="1061207" y="167780"/>
                </a:lnTo>
                <a:lnTo>
                  <a:pt x="687897" y="0"/>
                </a:lnTo>
                <a:lnTo>
                  <a:pt x="0" y="457200"/>
                </a:lnTo>
                <a:lnTo>
                  <a:pt x="2063691" y="1468074"/>
                </a:lnTo>
                <a:lnTo>
                  <a:pt x="2617365" y="1082180"/>
                </a:lnTo>
                <a:close/>
              </a:path>
            </a:pathLst>
          </a:cu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8AA18B94-8909-0236-530E-3AD5C33014F4}"/>
              </a:ext>
            </a:extLst>
          </p:cNvPr>
          <p:cNvSpPr txBox="1"/>
          <p:nvPr/>
        </p:nvSpPr>
        <p:spPr>
          <a:xfrm>
            <a:off x="9487690" y="4971104"/>
            <a:ext cx="2659311"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Original Nellie Custis School c. 1923</a:t>
            </a:r>
          </a:p>
        </p:txBody>
      </p:sp>
      <p:sp>
        <p:nvSpPr>
          <p:cNvPr id="8" name="TextBox 7">
            <a:extLst>
              <a:ext uri="{FF2B5EF4-FFF2-40B4-BE49-F238E27FC236}">
                <a16:creationId xmlns:a16="http://schemas.microsoft.com/office/drawing/2014/main" id="{DD82DDE6-9A71-196F-D9A1-C61F2690F2BD}"/>
              </a:ext>
            </a:extLst>
          </p:cNvPr>
          <p:cNvSpPr txBox="1"/>
          <p:nvPr/>
        </p:nvSpPr>
        <p:spPr>
          <a:xfrm>
            <a:off x="7624352" y="5029722"/>
            <a:ext cx="1517008"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ptos" panose="02110004020202020204"/>
                <a:ea typeface="+mn-ea"/>
                <a:cs typeface="+mn-cs"/>
              </a:rPr>
              <a:t>Nelly Custis Park</a:t>
            </a:r>
          </a:p>
        </p:txBody>
      </p:sp>
      <p:sp>
        <p:nvSpPr>
          <p:cNvPr id="9" name="Freeform: Shape 8">
            <a:extLst>
              <a:ext uri="{FF2B5EF4-FFF2-40B4-BE49-F238E27FC236}">
                <a16:creationId xmlns:a16="http://schemas.microsoft.com/office/drawing/2014/main" id="{1B833168-064E-3997-067F-C50CA7167F51}"/>
              </a:ext>
            </a:extLst>
          </p:cNvPr>
          <p:cNvSpPr/>
          <p:nvPr/>
        </p:nvSpPr>
        <p:spPr>
          <a:xfrm>
            <a:off x="6810123" y="4118826"/>
            <a:ext cx="4471332" cy="2567031"/>
          </a:xfrm>
          <a:custGeom>
            <a:avLst/>
            <a:gdLst>
              <a:gd name="connsiteX0" fmla="*/ 2013358 w 4471332"/>
              <a:gd name="connsiteY0" fmla="*/ 239086 h 2567031"/>
              <a:gd name="connsiteX1" fmla="*/ 4471332 w 4471332"/>
              <a:gd name="connsiteY1" fmla="*/ 1480657 h 2567031"/>
              <a:gd name="connsiteX2" fmla="*/ 4169329 w 4471332"/>
              <a:gd name="connsiteY2" fmla="*/ 1736521 h 2567031"/>
              <a:gd name="connsiteX3" fmla="*/ 3745685 w 4471332"/>
              <a:gd name="connsiteY3" fmla="*/ 1560352 h 2567031"/>
              <a:gd name="connsiteX4" fmla="*/ 2793534 w 4471332"/>
              <a:gd name="connsiteY4" fmla="*/ 2567031 h 2567031"/>
              <a:gd name="connsiteX5" fmla="*/ 0 w 4471332"/>
              <a:gd name="connsiteY5" fmla="*/ 1057013 h 2567031"/>
              <a:gd name="connsiteX6" fmla="*/ 1220598 w 4471332"/>
              <a:gd name="connsiteY6" fmla="*/ 0 h 2567031"/>
              <a:gd name="connsiteX7" fmla="*/ 2013358 w 4471332"/>
              <a:gd name="connsiteY7" fmla="*/ 239086 h 2567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1332" h="2567031">
                <a:moveTo>
                  <a:pt x="2013358" y="239086"/>
                </a:moveTo>
                <a:lnTo>
                  <a:pt x="4471332" y="1480657"/>
                </a:lnTo>
                <a:lnTo>
                  <a:pt x="4169329" y="1736521"/>
                </a:lnTo>
                <a:lnTo>
                  <a:pt x="3745685" y="1560352"/>
                </a:lnTo>
                <a:lnTo>
                  <a:pt x="2793534" y="2567031"/>
                </a:lnTo>
                <a:lnTo>
                  <a:pt x="0" y="1057013"/>
                </a:lnTo>
                <a:lnTo>
                  <a:pt x="1220598" y="0"/>
                </a:lnTo>
                <a:lnTo>
                  <a:pt x="2013358" y="239086"/>
                </a:lnTo>
                <a:close/>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0" name="Picture 9">
            <a:extLst>
              <a:ext uri="{FF2B5EF4-FFF2-40B4-BE49-F238E27FC236}">
                <a16:creationId xmlns:a16="http://schemas.microsoft.com/office/drawing/2014/main" id="{4C5CEA32-6398-717E-DD35-8C052FEBB998}"/>
              </a:ext>
            </a:extLst>
          </p:cNvPr>
          <p:cNvPicPr>
            <a:picLocks noChangeAspect="1"/>
          </p:cNvPicPr>
          <p:nvPr/>
        </p:nvPicPr>
        <p:blipFill rotWithShape="1">
          <a:blip r:embed="rId3"/>
          <a:srcRect l="2111" t="25928" r="23862" b="25029"/>
          <a:stretch/>
        </p:blipFill>
        <p:spPr>
          <a:xfrm>
            <a:off x="8648721" y="1876457"/>
            <a:ext cx="1947169" cy="1099810"/>
          </a:xfrm>
          <a:prstGeom prst="rect">
            <a:avLst/>
          </a:prstGeom>
        </p:spPr>
        <p:style>
          <a:lnRef idx="2">
            <a:schemeClr val="dk1"/>
          </a:lnRef>
          <a:fillRef idx="0">
            <a:schemeClr val="dk1"/>
          </a:fillRef>
          <a:effectRef idx="1">
            <a:schemeClr val="dk1"/>
          </a:effectRef>
          <a:fontRef idx="minor">
            <a:schemeClr val="tx1"/>
          </a:fontRef>
        </p:style>
      </p:pic>
      <p:pic>
        <p:nvPicPr>
          <p:cNvPr id="12" name="Picture 11">
            <a:extLst>
              <a:ext uri="{FF2B5EF4-FFF2-40B4-BE49-F238E27FC236}">
                <a16:creationId xmlns:a16="http://schemas.microsoft.com/office/drawing/2014/main" id="{65162EF6-0CFF-E1DE-AA85-D20D8CF0296C}"/>
              </a:ext>
            </a:extLst>
          </p:cNvPr>
          <p:cNvPicPr>
            <a:picLocks noChangeAspect="1"/>
          </p:cNvPicPr>
          <p:nvPr/>
        </p:nvPicPr>
        <p:blipFill>
          <a:blip r:embed="rId4"/>
          <a:stretch>
            <a:fillRect/>
          </a:stretch>
        </p:blipFill>
        <p:spPr>
          <a:xfrm>
            <a:off x="910545" y="4035976"/>
            <a:ext cx="2146956" cy="1422032"/>
          </a:xfrm>
          <a:prstGeom prst="rect">
            <a:avLst/>
          </a:prstGeom>
        </p:spPr>
      </p:pic>
      <p:pic>
        <p:nvPicPr>
          <p:cNvPr id="13" name="Picture 12">
            <a:extLst>
              <a:ext uri="{FF2B5EF4-FFF2-40B4-BE49-F238E27FC236}">
                <a16:creationId xmlns:a16="http://schemas.microsoft.com/office/drawing/2014/main" id="{253407F5-DBA1-2108-EB3A-1577E8D128D1}"/>
              </a:ext>
            </a:extLst>
          </p:cNvPr>
          <p:cNvPicPr>
            <a:picLocks noChangeAspect="1"/>
          </p:cNvPicPr>
          <p:nvPr/>
        </p:nvPicPr>
        <p:blipFill rotWithShape="1">
          <a:blip r:embed="rId5"/>
          <a:srcRect l="24976" t="39388" r="7070" b="7768"/>
          <a:stretch/>
        </p:blipFill>
        <p:spPr>
          <a:xfrm>
            <a:off x="3139138" y="4905113"/>
            <a:ext cx="2561951" cy="1418927"/>
          </a:xfrm>
          <a:prstGeom prst="rect">
            <a:avLst/>
          </a:prstGeom>
        </p:spPr>
      </p:pic>
    </p:spTree>
    <p:extLst>
      <p:ext uri="{BB962C8B-B14F-4D97-AF65-F5344CB8AC3E}">
        <p14:creationId xmlns:p14="http://schemas.microsoft.com/office/powerpoint/2010/main" val="1215020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7B35443-D982-830A-5E87-9BFE2CC2D2AE}"/>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7DEEB55B-3479-7606-C8D7-1C842D5FE2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9E2FBFE4-6DCC-C542-6B5B-1D619D775E4E}"/>
              </a:ext>
            </a:extLst>
          </p:cNvPr>
          <p:cNvSpPr>
            <a:spLocks noGrp="1"/>
          </p:cNvSpPr>
          <p:nvPr>
            <p:ph type="ctrTitle"/>
          </p:nvPr>
        </p:nvSpPr>
        <p:spPr>
          <a:xfrm>
            <a:off x="783930" y="526780"/>
            <a:ext cx="9889797" cy="1413144"/>
          </a:xfrm>
        </p:spPr>
        <p:txBody>
          <a:bodyPr anchor="b">
            <a:normAutofit fontScale="90000"/>
          </a:bodyPr>
          <a:lstStyle/>
          <a:p>
            <a:pPr algn="l"/>
            <a:br>
              <a:rPr lang="en-US" sz="4400" dirty="0">
                <a:solidFill>
                  <a:schemeClr val="bg1"/>
                </a:solidFill>
              </a:rPr>
            </a:br>
            <a:r>
              <a:rPr lang="en-US" sz="4400" dirty="0">
                <a:solidFill>
                  <a:schemeClr val="bg1"/>
                </a:solidFill>
              </a:rPr>
              <a:t>Alternative Envelope</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9ED4F6E5-B534-E8B5-898C-EE4400D212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B66358CF-3490-8B5D-6C61-B0423710C3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9FBD3D63-0F13-93B9-888D-8A5C43E25882}"/>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6187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9F8FEE-23E6-9418-4D0E-74D21B52B2E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E7D00E0-09D4-BF12-40B5-05D170B76EC7}"/>
              </a:ext>
            </a:extLst>
          </p:cNvPr>
          <p:cNvPicPr>
            <a:picLocks noChangeAspect="1"/>
          </p:cNvPicPr>
          <p:nvPr/>
        </p:nvPicPr>
        <p:blipFill>
          <a:blip r:embed="rId2"/>
          <a:stretch>
            <a:fillRect/>
          </a:stretch>
        </p:blipFill>
        <p:spPr>
          <a:xfrm>
            <a:off x="866462" y="659785"/>
            <a:ext cx="3708371" cy="2446590"/>
          </a:xfrm>
          <a:prstGeom prst="rect">
            <a:avLst/>
          </a:prstGeom>
        </p:spPr>
      </p:pic>
      <p:sp>
        <p:nvSpPr>
          <p:cNvPr id="6" name="TextBox 5">
            <a:extLst>
              <a:ext uri="{FF2B5EF4-FFF2-40B4-BE49-F238E27FC236}">
                <a16:creationId xmlns:a16="http://schemas.microsoft.com/office/drawing/2014/main" id="{EB56219E-4687-45C4-BBA3-AA439E6B49E4}"/>
              </a:ext>
            </a:extLst>
          </p:cNvPr>
          <p:cNvSpPr txBox="1"/>
          <p:nvPr/>
        </p:nvSpPr>
        <p:spPr>
          <a:xfrm>
            <a:off x="784503" y="3439696"/>
            <a:ext cx="5241026" cy="3970318"/>
          </a:xfrm>
          <a:prstGeom prst="rect">
            <a:avLst/>
          </a:prstGeom>
          <a:noFill/>
        </p:spPr>
        <p:txBody>
          <a:bodyPr wrap="square" rtlCol="0">
            <a:spAutoFit/>
          </a:bodyPr>
          <a:lstStyle/>
          <a:p>
            <a:pPr marL="285750" indent="-285750">
              <a:buFont typeface="Arial" panose="020B0604020202020204" pitchFamily="34" charset="0"/>
              <a:buChar char="•"/>
            </a:pPr>
            <a:r>
              <a:rPr lang="en-US" dirty="0"/>
              <a:t>Demo historic school</a:t>
            </a:r>
          </a:p>
          <a:p>
            <a:pPr marL="285750" indent="-285750">
              <a:buFont typeface="Arial" panose="020B0604020202020204" pitchFamily="34" charset="0"/>
              <a:buChar char="•"/>
            </a:pPr>
            <a:r>
              <a:rPr lang="en-US" dirty="0"/>
              <a:t>Remove 10+ mature trees</a:t>
            </a:r>
          </a:p>
          <a:p>
            <a:pPr marL="285750" indent="-285750">
              <a:buFont typeface="Arial" panose="020B0604020202020204" pitchFamily="34" charset="0"/>
              <a:buChar char="•"/>
            </a:pPr>
            <a:r>
              <a:rPr lang="en-US" dirty="0"/>
              <a:t>Loading dock by park, consume Grant St. parking</a:t>
            </a:r>
          </a:p>
          <a:p>
            <a:pPr marL="285750" indent="-285750">
              <a:buFont typeface="Arial" panose="020B0604020202020204" pitchFamily="34" charset="0"/>
              <a:buChar char="•"/>
            </a:pPr>
            <a:r>
              <a:rPr lang="en-US" dirty="0"/>
              <a:t>Min. separation from park, not enough room for tree canopy with loading + transformer field</a:t>
            </a:r>
          </a:p>
          <a:p>
            <a:pPr marL="285750" indent="-285750">
              <a:buFont typeface="Arial" panose="020B0604020202020204" pitchFamily="34" charset="0"/>
              <a:buChar char="•"/>
            </a:pPr>
            <a:r>
              <a:rPr lang="en-US" dirty="0"/>
              <a:t>60 -70’ + penthouse High-Med density</a:t>
            </a:r>
          </a:p>
          <a:p>
            <a:pPr marL="285750" indent="-285750">
              <a:buFont typeface="Arial" panose="020B0604020202020204" pitchFamily="34" charset="0"/>
              <a:buChar char="•"/>
            </a:pPr>
            <a:r>
              <a:rPr lang="en-US" dirty="0"/>
              <a:t>17% tree canopy excluding park</a:t>
            </a:r>
          </a:p>
          <a:p>
            <a:pPr marL="285750" indent="-285750">
              <a:buFont typeface="Arial" panose="020B0604020202020204" pitchFamily="34" charset="0"/>
              <a:buChar char="•"/>
            </a:pPr>
            <a:r>
              <a:rPr lang="en-US" dirty="0"/>
              <a:t>Inadequate parking - overflow</a:t>
            </a:r>
          </a:p>
          <a:p>
            <a:pPr marL="285750" indent="-285750">
              <a:buFont typeface="Arial" panose="020B0604020202020204" pitchFamily="34" charset="0"/>
              <a:buChar char="•"/>
            </a:pPr>
            <a:r>
              <a:rPr lang="en-US" dirty="0"/>
              <a:t>Unscreened raised party deck facing residential neighborhood &amp; park</a:t>
            </a:r>
          </a:p>
          <a:p>
            <a:pPr marL="285750" indent="-285750">
              <a:buFont typeface="Arial" panose="020B0604020202020204" pitchFamily="34" charset="0"/>
              <a:buChar char="•"/>
            </a:pPr>
            <a:r>
              <a:rPr lang="en-US" dirty="0"/>
              <a:t>Unscreened HVAC</a:t>
            </a:r>
          </a:p>
          <a:p>
            <a:endParaRPr lang="en-US" dirty="0"/>
          </a:p>
          <a:p>
            <a:endParaRPr lang="en-US" dirty="0"/>
          </a:p>
        </p:txBody>
      </p:sp>
      <p:sp>
        <p:nvSpPr>
          <p:cNvPr id="8" name="TextBox 7">
            <a:extLst>
              <a:ext uri="{FF2B5EF4-FFF2-40B4-BE49-F238E27FC236}">
                <a16:creationId xmlns:a16="http://schemas.microsoft.com/office/drawing/2014/main" id="{59AF0E03-E841-C890-8E1E-2FB0F49FA0CA}"/>
              </a:ext>
            </a:extLst>
          </p:cNvPr>
          <p:cNvSpPr txBox="1"/>
          <p:nvPr/>
        </p:nvSpPr>
        <p:spPr>
          <a:xfrm>
            <a:off x="6456107" y="3564516"/>
            <a:ext cx="5306414" cy="2862322"/>
          </a:xfrm>
          <a:prstGeom prst="rect">
            <a:avLst/>
          </a:prstGeom>
          <a:noFill/>
        </p:spPr>
        <p:txBody>
          <a:bodyPr wrap="square" rtlCol="0">
            <a:spAutoFit/>
          </a:bodyPr>
          <a:lstStyle/>
          <a:p>
            <a:pPr marL="285750" indent="-285750">
              <a:buFont typeface="Arial" panose="020B0604020202020204" pitchFamily="34" charset="0"/>
              <a:buChar char="•"/>
            </a:pPr>
            <a:r>
              <a:rPr lang="en-US" dirty="0"/>
              <a:t>Adaptive reuse of the Nellie Custis School</a:t>
            </a:r>
          </a:p>
          <a:p>
            <a:pPr marL="285750" indent="-285750">
              <a:buFont typeface="Arial" panose="020B0604020202020204" pitchFamily="34" charset="0"/>
              <a:buChar char="•"/>
            </a:pPr>
            <a:r>
              <a:rPr lang="en-US" dirty="0"/>
              <a:t>Retain mature trees per GLUP Study</a:t>
            </a:r>
          </a:p>
          <a:p>
            <a:pPr marL="285750" indent="-285750">
              <a:buFont typeface="Arial" panose="020B0604020202020204" pitchFamily="34" charset="0"/>
              <a:buChar char="•"/>
            </a:pPr>
            <a:r>
              <a:rPr lang="en-US" dirty="0"/>
              <a:t>Parking entry and loading off of 23</a:t>
            </a:r>
            <a:r>
              <a:rPr lang="en-US" baseline="30000" dirty="0"/>
              <a:t>rd</a:t>
            </a:r>
            <a:r>
              <a:rPr lang="en-US" dirty="0"/>
              <a:t> Street</a:t>
            </a:r>
          </a:p>
          <a:p>
            <a:pPr marL="285750" indent="-285750">
              <a:buFont typeface="Arial" panose="020B0604020202020204" pitchFamily="34" charset="0"/>
              <a:buChar char="•"/>
            </a:pPr>
            <a:r>
              <a:rPr lang="en-US" dirty="0"/>
              <a:t>Heavy separation from park – allows for tree canopy</a:t>
            </a:r>
          </a:p>
          <a:p>
            <a:pPr marL="285750" indent="-285750">
              <a:buFont typeface="Arial" panose="020B0604020202020204" pitchFamily="34" charset="0"/>
              <a:buChar char="•"/>
            </a:pPr>
            <a:r>
              <a:rPr lang="en-US" dirty="0"/>
              <a:t>35’ tall – actually Low- Med density</a:t>
            </a:r>
          </a:p>
          <a:p>
            <a:pPr marL="285750" indent="-285750">
              <a:buFont typeface="Arial" panose="020B0604020202020204" pitchFamily="34" charset="0"/>
              <a:buChar char="•"/>
            </a:pPr>
            <a:r>
              <a:rPr lang="en-US" dirty="0"/>
              <a:t>25%+ tree canopy excluding park – allows for open space, native / pollinator plantings</a:t>
            </a:r>
          </a:p>
          <a:p>
            <a:pPr marL="285750" indent="-285750">
              <a:buFont typeface="Arial" panose="020B0604020202020204" pitchFamily="34" charset="0"/>
              <a:buChar char="•"/>
            </a:pPr>
            <a:r>
              <a:rPr lang="en-US" dirty="0"/>
              <a:t>Adequate parking on-site / below</a:t>
            </a:r>
          </a:p>
          <a:p>
            <a:pPr marL="285750" indent="-285750">
              <a:buFont typeface="Arial" panose="020B0604020202020204" pitchFamily="34" charset="0"/>
              <a:buChar char="•"/>
            </a:pPr>
            <a:r>
              <a:rPr lang="en-US" dirty="0"/>
              <a:t>Solar roof potential</a:t>
            </a:r>
          </a:p>
        </p:txBody>
      </p:sp>
      <p:sp>
        <p:nvSpPr>
          <p:cNvPr id="10" name="TextBox 9">
            <a:extLst>
              <a:ext uri="{FF2B5EF4-FFF2-40B4-BE49-F238E27FC236}">
                <a16:creationId xmlns:a16="http://schemas.microsoft.com/office/drawing/2014/main" id="{87A1D831-7F61-B815-C4AD-684EA0C7A465}"/>
              </a:ext>
            </a:extLst>
          </p:cNvPr>
          <p:cNvSpPr txBox="1"/>
          <p:nvPr/>
        </p:nvSpPr>
        <p:spPr>
          <a:xfrm>
            <a:off x="576226" y="194643"/>
            <a:ext cx="5306414" cy="369332"/>
          </a:xfrm>
          <a:prstGeom prst="rect">
            <a:avLst/>
          </a:prstGeom>
          <a:noFill/>
        </p:spPr>
        <p:txBody>
          <a:bodyPr wrap="square" rtlCol="0">
            <a:spAutoFit/>
          </a:bodyPr>
          <a:lstStyle/>
          <a:p>
            <a:r>
              <a:rPr lang="en-US" u="sng" dirty="0"/>
              <a:t>As Proposed by Melwood 154K SF</a:t>
            </a:r>
          </a:p>
        </p:txBody>
      </p:sp>
      <p:sp>
        <p:nvSpPr>
          <p:cNvPr id="11" name="TextBox 10">
            <a:extLst>
              <a:ext uri="{FF2B5EF4-FFF2-40B4-BE49-F238E27FC236}">
                <a16:creationId xmlns:a16="http://schemas.microsoft.com/office/drawing/2014/main" id="{F9B5225C-B508-AEB6-C58B-52BB203B4B61}"/>
              </a:ext>
            </a:extLst>
          </p:cNvPr>
          <p:cNvSpPr txBox="1"/>
          <p:nvPr/>
        </p:nvSpPr>
        <p:spPr>
          <a:xfrm>
            <a:off x="6692153" y="120542"/>
            <a:ext cx="5306414" cy="646331"/>
          </a:xfrm>
          <a:prstGeom prst="rect">
            <a:avLst/>
          </a:prstGeom>
          <a:noFill/>
        </p:spPr>
        <p:txBody>
          <a:bodyPr wrap="square" rtlCol="0">
            <a:spAutoFit/>
          </a:bodyPr>
          <a:lstStyle/>
          <a:p>
            <a:r>
              <a:rPr lang="en-US" u="sng" dirty="0"/>
              <a:t>AHCA Alternative Envelope – </a:t>
            </a:r>
          </a:p>
          <a:p>
            <a:r>
              <a:rPr lang="en-US" u="sng" dirty="0"/>
              <a:t>half the size,  ~80K SF max</a:t>
            </a:r>
          </a:p>
        </p:txBody>
      </p:sp>
      <p:pic>
        <p:nvPicPr>
          <p:cNvPr id="14" name="Picture 13">
            <a:extLst>
              <a:ext uri="{FF2B5EF4-FFF2-40B4-BE49-F238E27FC236}">
                <a16:creationId xmlns:a16="http://schemas.microsoft.com/office/drawing/2014/main" id="{3A292957-9CF8-6CB1-441A-A3B6CBC75215}"/>
              </a:ext>
            </a:extLst>
          </p:cNvPr>
          <p:cNvPicPr>
            <a:picLocks noChangeAspect="1"/>
          </p:cNvPicPr>
          <p:nvPr/>
        </p:nvPicPr>
        <p:blipFill>
          <a:blip r:embed="rId2"/>
          <a:stretch>
            <a:fillRect/>
          </a:stretch>
        </p:blipFill>
        <p:spPr>
          <a:xfrm>
            <a:off x="6240973" y="791865"/>
            <a:ext cx="3708371" cy="2446590"/>
          </a:xfrm>
          <a:prstGeom prst="rect">
            <a:avLst/>
          </a:prstGeom>
        </p:spPr>
      </p:pic>
      <p:pic>
        <p:nvPicPr>
          <p:cNvPr id="16" name="Picture 15">
            <a:extLst>
              <a:ext uri="{FF2B5EF4-FFF2-40B4-BE49-F238E27FC236}">
                <a16:creationId xmlns:a16="http://schemas.microsoft.com/office/drawing/2014/main" id="{EB8A9C69-A9B6-379C-8C7A-9E98BAC8F07F}"/>
              </a:ext>
            </a:extLst>
          </p:cNvPr>
          <p:cNvPicPr>
            <a:picLocks noChangeAspect="1"/>
          </p:cNvPicPr>
          <p:nvPr/>
        </p:nvPicPr>
        <p:blipFill rotWithShape="1">
          <a:blip r:embed="rId3"/>
          <a:srcRect l="24433" t="18568" r="64454" b="63390"/>
          <a:stretch/>
        </p:blipFill>
        <p:spPr>
          <a:xfrm>
            <a:off x="7049097" y="1372465"/>
            <a:ext cx="1151467" cy="1099749"/>
          </a:xfrm>
          <a:prstGeom prst="rect">
            <a:avLst/>
          </a:prstGeom>
        </p:spPr>
      </p:pic>
      <p:sp>
        <p:nvSpPr>
          <p:cNvPr id="18" name="Freeform: Shape 17">
            <a:extLst>
              <a:ext uri="{FF2B5EF4-FFF2-40B4-BE49-F238E27FC236}">
                <a16:creationId xmlns:a16="http://schemas.microsoft.com/office/drawing/2014/main" id="{03EBA906-C9BB-2AA1-33C3-8356F2350DE5}"/>
              </a:ext>
            </a:extLst>
          </p:cNvPr>
          <p:cNvSpPr/>
          <p:nvPr/>
        </p:nvSpPr>
        <p:spPr>
          <a:xfrm>
            <a:off x="1688200" y="1217347"/>
            <a:ext cx="2221653" cy="1368213"/>
          </a:xfrm>
          <a:custGeom>
            <a:avLst/>
            <a:gdLst>
              <a:gd name="connsiteX0" fmla="*/ 6773 w 2221653"/>
              <a:gd name="connsiteY0" fmla="*/ 0 h 1368213"/>
              <a:gd name="connsiteX1" fmla="*/ 1205653 w 2221653"/>
              <a:gd name="connsiteY1" fmla="*/ 13546 h 1368213"/>
              <a:gd name="connsiteX2" fmla="*/ 1225973 w 2221653"/>
              <a:gd name="connsiteY2" fmla="*/ 358986 h 1368213"/>
              <a:gd name="connsiteX3" fmla="*/ 1706880 w 2221653"/>
              <a:gd name="connsiteY3" fmla="*/ 365760 h 1368213"/>
              <a:gd name="connsiteX4" fmla="*/ 1713653 w 2221653"/>
              <a:gd name="connsiteY4" fmla="*/ 20320 h 1368213"/>
              <a:gd name="connsiteX5" fmla="*/ 2221653 w 2221653"/>
              <a:gd name="connsiteY5" fmla="*/ 20320 h 1368213"/>
              <a:gd name="connsiteX6" fmla="*/ 2221653 w 2221653"/>
              <a:gd name="connsiteY6" fmla="*/ 853440 h 1368213"/>
              <a:gd name="connsiteX7" fmla="*/ 1300480 w 2221653"/>
              <a:gd name="connsiteY7" fmla="*/ 833120 h 1368213"/>
              <a:gd name="connsiteX8" fmla="*/ 1300480 w 2221653"/>
              <a:gd name="connsiteY8" fmla="*/ 1368213 h 1368213"/>
              <a:gd name="connsiteX9" fmla="*/ 196427 w 2221653"/>
              <a:gd name="connsiteY9" fmla="*/ 1354666 h 1368213"/>
              <a:gd name="connsiteX10" fmla="*/ 216747 w 2221653"/>
              <a:gd name="connsiteY10" fmla="*/ 900853 h 1368213"/>
              <a:gd name="connsiteX11" fmla="*/ 0 w 2221653"/>
              <a:gd name="connsiteY11" fmla="*/ 907626 h 1368213"/>
              <a:gd name="connsiteX12" fmla="*/ 6773 w 2221653"/>
              <a:gd name="connsiteY12" fmla="*/ 0 h 1368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21653" h="1368213">
                <a:moveTo>
                  <a:pt x="6773" y="0"/>
                </a:moveTo>
                <a:lnTo>
                  <a:pt x="1205653" y="13546"/>
                </a:lnTo>
                <a:lnTo>
                  <a:pt x="1225973" y="358986"/>
                </a:lnTo>
                <a:lnTo>
                  <a:pt x="1706880" y="365760"/>
                </a:lnTo>
                <a:lnTo>
                  <a:pt x="1713653" y="20320"/>
                </a:lnTo>
                <a:lnTo>
                  <a:pt x="2221653" y="20320"/>
                </a:lnTo>
                <a:lnTo>
                  <a:pt x="2221653" y="853440"/>
                </a:lnTo>
                <a:lnTo>
                  <a:pt x="1300480" y="833120"/>
                </a:lnTo>
                <a:lnTo>
                  <a:pt x="1300480" y="1368213"/>
                </a:lnTo>
                <a:lnTo>
                  <a:pt x="196427" y="1354666"/>
                </a:lnTo>
                <a:lnTo>
                  <a:pt x="216747" y="900853"/>
                </a:lnTo>
                <a:lnTo>
                  <a:pt x="0" y="907626"/>
                </a:lnTo>
                <a:cubicBezTo>
                  <a:pt x="2258" y="605084"/>
                  <a:pt x="4515" y="302542"/>
                  <a:pt x="6773" y="0"/>
                </a:cubicBezTo>
                <a:close/>
              </a:path>
            </a:pathLst>
          </a:cu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51FDC57E-1311-4283-4CD8-6B3D386C1FBB}"/>
              </a:ext>
            </a:extLst>
          </p:cNvPr>
          <p:cNvSpPr/>
          <p:nvPr/>
        </p:nvSpPr>
        <p:spPr>
          <a:xfrm>
            <a:off x="1880775" y="2153704"/>
            <a:ext cx="331638" cy="4078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8855D7F1-1313-CE24-3E79-93B407DBD483}"/>
              </a:ext>
            </a:extLst>
          </p:cNvPr>
          <p:cNvSpPr txBox="1"/>
          <p:nvPr/>
        </p:nvSpPr>
        <p:spPr>
          <a:xfrm>
            <a:off x="1686689" y="2115189"/>
            <a:ext cx="777317" cy="507831"/>
          </a:xfrm>
          <a:prstGeom prst="rect">
            <a:avLst/>
          </a:prstGeom>
          <a:noFill/>
        </p:spPr>
        <p:txBody>
          <a:bodyPr wrap="square" rtlCol="0">
            <a:spAutoFit/>
          </a:bodyPr>
          <a:lstStyle/>
          <a:p>
            <a:pPr algn="ctr"/>
            <a:r>
              <a:rPr lang="en-US" sz="900" b="1" dirty="0">
                <a:solidFill>
                  <a:schemeClr val="tx2">
                    <a:lumMod val="10000"/>
                    <a:lumOff val="90000"/>
                  </a:schemeClr>
                </a:solidFill>
              </a:rPr>
              <a:t>RAISED PARTY</a:t>
            </a:r>
          </a:p>
          <a:p>
            <a:pPr algn="ctr"/>
            <a:r>
              <a:rPr lang="en-US" sz="900" b="1" dirty="0">
                <a:solidFill>
                  <a:schemeClr val="tx2">
                    <a:lumMod val="10000"/>
                    <a:lumOff val="90000"/>
                  </a:schemeClr>
                </a:solidFill>
              </a:rPr>
              <a:t>DECK</a:t>
            </a:r>
          </a:p>
        </p:txBody>
      </p:sp>
      <p:sp>
        <p:nvSpPr>
          <p:cNvPr id="9" name="Arrow: Down 8">
            <a:extLst>
              <a:ext uri="{FF2B5EF4-FFF2-40B4-BE49-F238E27FC236}">
                <a16:creationId xmlns:a16="http://schemas.microsoft.com/office/drawing/2014/main" id="{6CEDACA5-4D08-7A66-99B3-B1C5A716A1CB}"/>
              </a:ext>
            </a:extLst>
          </p:cNvPr>
          <p:cNvSpPr/>
          <p:nvPr/>
        </p:nvSpPr>
        <p:spPr>
          <a:xfrm rot="5400000">
            <a:off x="3600158" y="1540699"/>
            <a:ext cx="270697" cy="127622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ptos" panose="02110004020202020204"/>
              <a:ea typeface="+mn-ea"/>
              <a:cs typeface="+mn-cs"/>
            </a:endParaRPr>
          </a:p>
        </p:txBody>
      </p:sp>
      <p:sp>
        <p:nvSpPr>
          <p:cNvPr id="12" name="Arrow: Down 11">
            <a:extLst>
              <a:ext uri="{FF2B5EF4-FFF2-40B4-BE49-F238E27FC236}">
                <a16:creationId xmlns:a16="http://schemas.microsoft.com/office/drawing/2014/main" id="{5ECADD40-12F8-16B7-E689-C21FFE42C10D}"/>
              </a:ext>
            </a:extLst>
          </p:cNvPr>
          <p:cNvSpPr/>
          <p:nvPr/>
        </p:nvSpPr>
        <p:spPr>
          <a:xfrm>
            <a:off x="3066258" y="2373051"/>
            <a:ext cx="270697" cy="407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ptos" panose="02110004020202020204"/>
              <a:ea typeface="+mn-ea"/>
              <a:cs typeface="+mn-cs"/>
            </a:endParaRPr>
          </a:p>
        </p:txBody>
      </p:sp>
      <p:sp>
        <p:nvSpPr>
          <p:cNvPr id="13" name="Arrow: Down 12">
            <a:extLst>
              <a:ext uri="{FF2B5EF4-FFF2-40B4-BE49-F238E27FC236}">
                <a16:creationId xmlns:a16="http://schemas.microsoft.com/office/drawing/2014/main" id="{BF11D268-61F0-E7BB-13E5-C02A3B4F883F}"/>
              </a:ext>
            </a:extLst>
          </p:cNvPr>
          <p:cNvSpPr/>
          <p:nvPr/>
        </p:nvSpPr>
        <p:spPr>
          <a:xfrm rot="354369">
            <a:off x="4117697" y="1096087"/>
            <a:ext cx="270697" cy="984406"/>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ptos" panose="02110004020202020204"/>
              <a:ea typeface="+mn-ea"/>
              <a:cs typeface="+mn-cs"/>
            </a:endParaRPr>
          </a:p>
        </p:txBody>
      </p:sp>
      <p:sp>
        <p:nvSpPr>
          <p:cNvPr id="19" name="Arrow: Down 18">
            <a:extLst>
              <a:ext uri="{FF2B5EF4-FFF2-40B4-BE49-F238E27FC236}">
                <a16:creationId xmlns:a16="http://schemas.microsoft.com/office/drawing/2014/main" id="{06C6A460-C5A3-0ECF-7DAB-8084BCC5C609}"/>
              </a:ext>
            </a:extLst>
          </p:cNvPr>
          <p:cNvSpPr/>
          <p:nvPr/>
        </p:nvSpPr>
        <p:spPr>
          <a:xfrm>
            <a:off x="7098068" y="960948"/>
            <a:ext cx="270697" cy="407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8063ED3B-A3C3-8F18-257F-5BC52FA38E16}"/>
              </a:ext>
            </a:extLst>
          </p:cNvPr>
          <p:cNvSpPr/>
          <p:nvPr/>
        </p:nvSpPr>
        <p:spPr>
          <a:xfrm>
            <a:off x="1689150" y="2178812"/>
            <a:ext cx="2330824" cy="694765"/>
          </a:xfrm>
          <a:custGeom>
            <a:avLst/>
            <a:gdLst>
              <a:gd name="connsiteX0" fmla="*/ 0 w 2330824"/>
              <a:gd name="connsiteY0" fmla="*/ 0 h 694765"/>
              <a:gd name="connsiteX1" fmla="*/ 161365 w 2330824"/>
              <a:gd name="connsiteY1" fmla="*/ 0 h 694765"/>
              <a:gd name="connsiteX2" fmla="*/ 161365 w 2330824"/>
              <a:gd name="connsiteY2" fmla="*/ 394447 h 694765"/>
              <a:gd name="connsiteX3" fmla="*/ 1017494 w 2330824"/>
              <a:gd name="connsiteY3" fmla="*/ 434788 h 694765"/>
              <a:gd name="connsiteX4" fmla="*/ 1093694 w 2330824"/>
              <a:gd name="connsiteY4" fmla="*/ 658906 h 694765"/>
              <a:gd name="connsiteX5" fmla="*/ 1662953 w 2330824"/>
              <a:gd name="connsiteY5" fmla="*/ 649941 h 694765"/>
              <a:gd name="connsiteX6" fmla="*/ 1667435 w 2330824"/>
              <a:gd name="connsiteY6" fmla="*/ 259977 h 694765"/>
              <a:gd name="connsiteX7" fmla="*/ 2330824 w 2330824"/>
              <a:gd name="connsiteY7" fmla="*/ 251012 h 694765"/>
              <a:gd name="connsiteX8" fmla="*/ 2326341 w 2330824"/>
              <a:gd name="connsiteY8" fmla="*/ 295835 h 694765"/>
              <a:gd name="connsiteX9" fmla="*/ 1667435 w 2330824"/>
              <a:gd name="connsiteY9" fmla="*/ 304800 h 694765"/>
              <a:gd name="connsiteX10" fmla="*/ 1689847 w 2330824"/>
              <a:gd name="connsiteY10" fmla="*/ 694765 h 694765"/>
              <a:gd name="connsiteX11" fmla="*/ 0 w 2330824"/>
              <a:gd name="connsiteY11" fmla="*/ 676835 h 694765"/>
              <a:gd name="connsiteX12" fmla="*/ 0 w 2330824"/>
              <a:gd name="connsiteY12" fmla="*/ 0 h 69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0824" h="694765">
                <a:moveTo>
                  <a:pt x="0" y="0"/>
                </a:moveTo>
                <a:lnTo>
                  <a:pt x="161365" y="0"/>
                </a:lnTo>
                <a:lnTo>
                  <a:pt x="161365" y="394447"/>
                </a:lnTo>
                <a:lnTo>
                  <a:pt x="1017494" y="434788"/>
                </a:lnTo>
                <a:lnTo>
                  <a:pt x="1093694" y="658906"/>
                </a:lnTo>
                <a:lnTo>
                  <a:pt x="1662953" y="649941"/>
                </a:lnTo>
                <a:lnTo>
                  <a:pt x="1667435" y="259977"/>
                </a:lnTo>
                <a:lnTo>
                  <a:pt x="2330824" y="251012"/>
                </a:lnTo>
                <a:lnTo>
                  <a:pt x="2326341" y="295835"/>
                </a:lnTo>
                <a:lnTo>
                  <a:pt x="1667435" y="304800"/>
                </a:lnTo>
                <a:lnTo>
                  <a:pt x="1689847" y="694765"/>
                </a:lnTo>
                <a:lnTo>
                  <a:pt x="0" y="676835"/>
                </a:lnTo>
                <a:lnTo>
                  <a:pt x="0" y="0"/>
                </a:lnTo>
                <a:close/>
              </a:path>
            </a:pathLst>
          </a:custGeom>
          <a:solidFill>
            <a:schemeClr val="accent6">
              <a:lumMod val="40000"/>
              <a:lumOff val="60000"/>
              <a:alpha val="45882"/>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Freeform: Shape 21">
            <a:extLst>
              <a:ext uri="{FF2B5EF4-FFF2-40B4-BE49-F238E27FC236}">
                <a16:creationId xmlns:a16="http://schemas.microsoft.com/office/drawing/2014/main" id="{3429D154-E206-855F-516B-DA7B8287C063}"/>
              </a:ext>
            </a:extLst>
          </p:cNvPr>
          <p:cNvSpPr/>
          <p:nvPr/>
        </p:nvSpPr>
        <p:spPr>
          <a:xfrm>
            <a:off x="7050741" y="2382881"/>
            <a:ext cx="2510118" cy="612196"/>
          </a:xfrm>
          <a:custGeom>
            <a:avLst/>
            <a:gdLst>
              <a:gd name="connsiteX0" fmla="*/ 0 w 2514600"/>
              <a:gd name="connsiteY0" fmla="*/ 89648 h 591671"/>
              <a:gd name="connsiteX1" fmla="*/ 1183341 w 2514600"/>
              <a:gd name="connsiteY1" fmla="*/ 80683 h 591671"/>
              <a:gd name="connsiteX2" fmla="*/ 1174377 w 2514600"/>
              <a:gd name="connsiteY2" fmla="*/ 22412 h 591671"/>
              <a:gd name="connsiteX3" fmla="*/ 2420471 w 2514600"/>
              <a:gd name="connsiteY3" fmla="*/ 4483 h 591671"/>
              <a:gd name="connsiteX4" fmla="*/ 2496671 w 2514600"/>
              <a:gd name="connsiteY4" fmla="*/ 0 h 591671"/>
              <a:gd name="connsiteX5" fmla="*/ 2514600 w 2514600"/>
              <a:gd name="connsiteY5" fmla="*/ 188259 h 591671"/>
              <a:gd name="connsiteX6" fmla="*/ 1721224 w 2514600"/>
              <a:gd name="connsiteY6" fmla="*/ 197224 h 591671"/>
              <a:gd name="connsiteX7" fmla="*/ 1730188 w 2514600"/>
              <a:gd name="connsiteY7" fmla="*/ 591671 h 591671"/>
              <a:gd name="connsiteX8" fmla="*/ 22412 w 2514600"/>
              <a:gd name="connsiteY8" fmla="*/ 591671 h 591671"/>
              <a:gd name="connsiteX9" fmla="*/ 0 w 2514600"/>
              <a:gd name="connsiteY9" fmla="*/ 89648 h 5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14600" h="591671">
                <a:moveTo>
                  <a:pt x="0" y="89648"/>
                </a:moveTo>
                <a:lnTo>
                  <a:pt x="1183341" y="80683"/>
                </a:lnTo>
                <a:lnTo>
                  <a:pt x="1174377" y="22412"/>
                </a:lnTo>
                <a:lnTo>
                  <a:pt x="2420471" y="4483"/>
                </a:lnTo>
                <a:lnTo>
                  <a:pt x="2496671" y="0"/>
                </a:lnTo>
                <a:lnTo>
                  <a:pt x="2514600" y="188259"/>
                </a:lnTo>
                <a:lnTo>
                  <a:pt x="1721224" y="197224"/>
                </a:lnTo>
                <a:lnTo>
                  <a:pt x="1730188" y="591671"/>
                </a:lnTo>
                <a:lnTo>
                  <a:pt x="22412" y="591671"/>
                </a:lnTo>
                <a:lnTo>
                  <a:pt x="0" y="89648"/>
                </a:lnTo>
                <a:close/>
              </a:path>
            </a:pathLst>
          </a:custGeom>
          <a:solidFill>
            <a:srgbClr val="C5E0B4">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E2A1914-37D5-1E37-0115-AF9DD5CD82ED}"/>
              </a:ext>
            </a:extLst>
          </p:cNvPr>
          <p:cNvSpPr/>
          <p:nvPr/>
        </p:nvSpPr>
        <p:spPr>
          <a:xfrm>
            <a:off x="9456631" y="2339584"/>
            <a:ext cx="174812" cy="3027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58EEB606-4B40-68B0-79C2-2617C6035F52}"/>
              </a:ext>
            </a:extLst>
          </p:cNvPr>
          <p:cNvSpPr/>
          <p:nvPr/>
        </p:nvSpPr>
        <p:spPr>
          <a:xfrm>
            <a:off x="2869194" y="1345944"/>
            <a:ext cx="535822" cy="267540"/>
          </a:xfrm>
          <a:prstGeom prst="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FE2FB29-16FC-9F67-68D8-8F3606E9D6EA}"/>
              </a:ext>
            </a:extLst>
          </p:cNvPr>
          <p:cNvSpPr/>
          <p:nvPr/>
        </p:nvSpPr>
        <p:spPr>
          <a:xfrm>
            <a:off x="7049097" y="1372465"/>
            <a:ext cx="1142179" cy="1105830"/>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D989506C-679A-AB90-91D3-E0E538D23C24}"/>
              </a:ext>
            </a:extLst>
          </p:cNvPr>
          <p:cNvSpPr/>
          <p:nvPr/>
        </p:nvSpPr>
        <p:spPr>
          <a:xfrm>
            <a:off x="8176924" y="1366384"/>
            <a:ext cx="1223755" cy="1070137"/>
          </a:xfrm>
          <a:prstGeom prst="rect">
            <a:avLst/>
          </a:prstGeom>
          <a:solidFill>
            <a:schemeClr val="accent6">
              <a:lumMod val="40000"/>
              <a:lumOff val="60000"/>
              <a:alpha val="5098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a:extLst>
              <a:ext uri="{FF2B5EF4-FFF2-40B4-BE49-F238E27FC236}">
                <a16:creationId xmlns:a16="http://schemas.microsoft.com/office/drawing/2014/main" id="{0A149FE5-6224-FC93-22F1-F625DE6B2B14}"/>
              </a:ext>
            </a:extLst>
          </p:cNvPr>
          <p:cNvPicPr>
            <a:picLocks noChangeAspect="1"/>
          </p:cNvPicPr>
          <p:nvPr/>
        </p:nvPicPr>
        <p:blipFill rotWithShape="1">
          <a:blip r:embed="rId3"/>
          <a:srcRect l="37118" t="24463" r="52574" b="70073"/>
          <a:stretch/>
        </p:blipFill>
        <p:spPr>
          <a:xfrm>
            <a:off x="8305800" y="1707484"/>
            <a:ext cx="1087917" cy="319214"/>
          </a:xfrm>
          <a:prstGeom prst="rect">
            <a:avLst/>
          </a:prstGeom>
        </p:spPr>
      </p:pic>
      <p:pic>
        <p:nvPicPr>
          <p:cNvPr id="17" name="Picture 16">
            <a:extLst>
              <a:ext uri="{FF2B5EF4-FFF2-40B4-BE49-F238E27FC236}">
                <a16:creationId xmlns:a16="http://schemas.microsoft.com/office/drawing/2014/main" id="{9B417BC1-3F06-00BA-819A-FECC4AB6223D}"/>
              </a:ext>
            </a:extLst>
          </p:cNvPr>
          <p:cNvPicPr>
            <a:picLocks noChangeAspect="1"/>
          </p:cNvPicPr>
          <p:nvPr/>
        </p:nvPicPr>
        <p:blipFill rotWithShape="1">
          <a:blip r:embed="rId3"/>
          <a:srcRect l="36540" t="32279" r="52347" b="63003"/>
          <a:stretch/>
        </p:blipFill>
        <p:spPr>
          <a:xfrm>
            <a:off x="8314952" y="2033545"/>
            <a:ext cx="1087917" cy="294371"/>
          </a:xfrm>
          <a:prstGeom prst="rect">
            <a:avLst/>
          </a:prstGeom>
        </p:spPr>
      </p:pic>
      <p:sp>
        <p:nvSpPr>
          <p:cNvPr id="29" name="Rectangle 28">
            <a:extLst>
              <a:ext uri="{FF2B5EF4-FFF2-40B4-BE49-F238E27FC236}">
                <a16:creationId xmlns:a16="http://schemas.microsoft.com/office/drawing/2014/main" id="{4B73330A-FD94-649B-3421-DFA91FBB3063}"/>
              </a:ext>
            </a:extLst>
          </p:cNvPr>
          <p:cNvSpPr/>
          <p:nvPr/>
        </p:nvSpPr>
        <p:spPr>
          <a:xfrm>
            <a:off x="8314952" y="2033546"/>
            <a:ext cx="1078765" cy="301216"/>
          </a:xfrm>
          <a:prstGeom prst="rect">
            <a:avLst/>
          </a:prstGeom>
          <a:solidFill>
            <a:schemeClr val="bg1">
              <a:lumMod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Freeform: Shape 30">
            <a:extLst>
              <a:ext uri="{FF2B5EF4-FFF2-40B4-BE49-F238E27FC236}">
                <a16:creationId xmlns:a16="http://schemas.microsoft.com/office/drawing/2014/main" id="{A125E7C3-26AD-F18A-6B8E-851AC9478AF6}"/>
              </a:ext>
            </a:extLst>
          </p:cNvPr>
          <p:cNvSpPr/>
          <p:nvPr/>
        </p:nvSpPr>
        <p:spPr>
          <a:xfrm>
            <a:off x="1098149" y="2216272"/>
            <a:ext cx="2998694" cy="1098176"/>
          </a:xfrm>
          <a:custGeom>
            <a:avLst/>
            <a:gdLst>
              <a:gd name="connsiteX0" fmla="*/ 17930 w 2998694"/>
              <a:gd name="connsiteY0" fmla="*/ 0 h 1098176"/>
              <a:gd name="connsiteX1" fmla="*/ 591671 w 2998694"/>
              <a:gd name="connsiteY1" fmla="*/ 4482 h 1098176"/>
              <a:gd name="connsiteX2" fmla="*/ 591671 w 2998694"/>
              <a:gd name="connsiteY2" fmla="*/ 663388 h 1098176"/>
              <a:gd name="connsiteX3" fmla="*/ 2286000 w 2998694"/>
              <a:gd name="connsiteY3" fmla="*/ 667871 h 1098176"/>
              <a:gd name="connsiteX4" fmla="*/ 2290483 w 2998694"/>
              <a:gd name="connsiteY4" fmla="*/ 268941 h 1098176"/>
              <a:gd name="connsiteX5" fmla="*/ 2998694 w 2998694"/>
              <a:gd name="connsiteY5" fmla="*/ 228600 h 1098176"/>
              <a:gd name="connsiteX6" fmla="*/ 2998694 w 2998694"/>
              <a:gd name="connsiteY6" fmla="*/ 1093694 h 1098176"/>
              <a:gd name="connsiteX7" fmla="*/ 0 w 2998694"/>
              <a:gd name="connsiteY7" fmla="*/ 1098176 h 1098176"/>
              <a:gd name="connsiteX8" fmla="*/ 17930 w 2998694"/>
              <a:gd name="connsiteY8" fmla="*/ 0 h 10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8694" h="1098176">
                <a:moveTo>
                  <a:pt x="17930" y="0"/>
                </a:moveTo>
                <a:lnTo>
                  <a:pt x="591671" y="4482"/>
                </a:lnTo>
                <a:lnTo>
                  <a:pt x="591671" y="663388"/>
                </a:lnTo>
                <a:lnTo>
                  <a:pt x="2286000" y="667871"/>
                </a:lnTo>
                <a:cubicBezTo>
                  <a:pt x="2287494" y="534894"/>
                  <a:pt x="2288989" y="401918"/>
                  <a:pt x="2290483" y="268941"/>
                </a:cubicBezTo>
                <a:lnTo>
                  <a:pt x="2998694" y="228600"/>
                </a:lnTo>
                <a:lnTo>
                  <a:pt x="2998694" y="1093694"/>
                </a:lnTo>
                <a:lnTo>
                  <a:pt x="0" y="1098176"/>
                </a:lnTo>
                <a:lnTo>
                  <a:pt x="17930" y="0"/>
                </a:lnTo>
                <a:close/>
              </a:path>
            </a:pathLst>
          </a:cu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Freeform: Shape 31">
            <a:extLst>
              <a:ext uri="{FF2B5EF4-FFF2-40B4-BE49-F238E27FC236}">
                <a16:creationId xmlns:a16="http://schemas.microsoft.com/office/drawing/2014/main" id="{31D4875A-29D7-FAAE-0B7A-C63E19444D5A}"/>
              </a:ext>
            </a:extLst>
          </p:cNvPr>
          <p:cNvSpPr/>
          <p:nvPr/>
        </p:nvSpPr>
        <p:spPr>
          <a:xfrm>
            <a:off x="6466190" y="2334762"/>
            <a:ext cx="2998694" cy="1098176"/>
          </a:xfrm>
          <a:custGeom>
            <a:avLst/>
            <a:gdLst>
              <a:gd name="connsiteX0" fmla="*/ 17930 w 2998694"/>
              <a:gd name="connsiteY0" fmla="*/ 0 h 1098176"/>
              <a:gd name="connsiteX1" fmla="*/ 591671 w 2998694"/>
              <a:gd name="connsiteY1" fmla="*/ 4482 h 1098176"/>
              <a:gd name="connsiteX2" fmla="*/ 591671 w 2998694"/>
              <a:gd name="connsiteY2" fmla="*/ 663388 h 1098176"/>
              <a:gd name="connsiteX3" fmla="*/ 2286000 w 2998694"/>
              <a:gd name="connsiteY3" fmla="*/ 667871 h 1098176"/>
              <a:gd name="connsiteX4" fmla="*/ 2290483 w 2998694"/>
              <a:gd name="connsiteY4" fmla="*/ 268941 h 1098176"/>
              <a:gd name="connsiteX5" fmla="*/ 2998694 w 2998694"/>
              <a:gd name="connsiteY5" fmla="*/ 228600 h 1098176"/>
              <a:gd name="connsiteX6" fmla="*/ 2998694 w 2998694"/>
              <a:gd name="connsiteY6" fmla="*/ 1093694 h 1098176"/>
              <a:gd name="connsiteX7" fmla="*/ 0 w 2998694"/>
              <a:gd name="connsiteY7" fmla="*/ 1098176 h 1098176"/>
              <a:gd name="connsiteX8" fmla="*/ 17930 w 2998694"/>
              <a:gd name="connsiteY8" fmla="*/ 0 h 1098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98694" h="1098176">
                <a:moveTo>
                  <a:pt x="17930" y="0"/>
                </a:moveTo>
                <a:lnTo>
                  <a:pt x="591671" y="4482"/>
                </a:lnTo>
                <a:lnTo>
                  <a:pt x="591671" y="663388"/>
                </a:lnTo>
                <a:lnTo>
                  <a:pt x="2286000" y="667871"/>
                </a:lnTo>
                <a:cubicBezTo>
                  <a:pt x="2287494" y="534894"/>
                  <a:pt x="2288989" y="401918"/>
                  <a:pt x="2290483" y="268941"/>
                </a:cubicBezTo>
                <a:lnTo>
                  <a:pt x="2998694" y="228600"/>
                </a:lnTo>
                <a:lnTo>
                  <a:pt x="2998694" y="1093694"/>
                </a:lnTo>
                <a:lnTo>
                  <a:pt x="0" y="1098176"/>
                </a:lnTo>
                <a:lnTo>
                  <a:pt x="17930" y="0"/>
                </a:lnTo>
                <a:close/>
              </a:path>
            </a:pathLst>
          </a:cu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7DD07C4-A212-73D6-2187-2C9D1C447C39}"/>
              </a:ext>
            </a:extLst>
          </p:cNvPr>
          <p:cNvSpPr/>
          <p:nvPr/>
        </p:nvSpPr>
        <p:spPr>
          <a:xfrm flipH="1">
            <a:off x="3994442" y="2431192"/>
            <a:ext cx="111223" cy="1277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61F768EA-B011-3A96-CFDE-CBAD217F2F02}"/>
              </a:ext>
            </a:extLst>
          </p:cNvPr>
          <p:cNvSpPr/>
          <p:nvPr/>
        </p:nvSpPr>
        <p:spPr>
          <a:xfrm>
            <a:off x="3385224" y="2445083"/>
            <a:ext cx="593376" cy="4671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330A9068-E843-67D1-2524-3110535F8551}"/>
              </a:ext>
            </a:extLst>
          </p:cNvPr>
          <p:cNvSpPr/>
          <p:nvPr/>
        </p:nvSpPr>
        <p:spPr>
          <a:xfrm>
            <a:off x="8758518" y="2553965"/>
            <a:ext cx="710024" cy="467186"/>
          </a:xfrm>
          <a:prstGeom prst="rect">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7BAA6FF0-D6CC-C58C-16AF-9084A7E7393D}"/>
              </a:ext>
            </a:extLst>
          </p:cNvPr>
          <p:cNvSpPr/>
          <p:nvPr/>
        </p:nvSpPr>
        <p:spPr>
          <a:xfrm>
            <a:off x="2826890" y="2729474"/>
            <a:ext cx="197994" cy="588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188E3D2D-F89E-B0D9-DE52-66D24D99FD2A}"/>
              </a:ext>
            </a:extLst>
          </p:cNvPr>
          <p:cNvSpPr txBox="1"/>
          <p:nvPr/>
        </p:nvSpPr>
        <p:spPr>
          <a:xfrm>
            <a:off x="2212600" y="2578648"/>
            <a:ext cx="1014709" cy="215444"/>
          </a:xfrm>
          <a:prstGeom prst="rect">
            <a:avLst/>
          </a:prstGeom>
          <a:noFill/>
        </p:spPr>
        <p:txBody>
          <a:bodyPr wrap="square" rtlCol="0">
            <a:spAutoFit/>
          </a:bodyPr>
          <a:lstStyle/>
          <a:p>
            <a:pPr algn="ctr"/>
            <a:r>
              <a:rPr lang="en-US" sz="800" b="1" dirty="0"/>
              <a:t>TRANSFORMERS</a:t>
            </a:r>
          </a:p>
        </p:txBody>
      </p:sp>
      <p:sp>
        <p:nvSpPr>
          <p:cNvPr id="21" name="TextBox 20">
            <a:extLst>
              <a:ext uri="{FF2B5EF4-FFF2-40B4-BE49-F238E27FC236}">
                <a16:creationId xmlns:a16="http://schemas.microsoft.com/office/drawing/2014/main" id="{405A20C6-A751-5E4F-F776-8274426710B2}"/>
              </a:ext>
            </a:extLst>
          </p:cNvPr>
          <p:cNvSpPr txBox="1"/>
          <p:nvPr/>
        </p:nvSpPr>
        <p:spPr>
          <a:xfrm>
            <a:off x="4234828" y="2085570"/>
            <a:ext cx="1014709" cy="215444"/>
          </a:xfrm>
          <a:prstGeom prst="rect">
            <a:avLst/>
          </a:prstGeom>
          <a:noFill/>
        </p:spPr>
        <p:txBody>
          <a:bodyPr wrap="square" rtlCol="0">
            <a:spAutoFit/>
          </a:bodyPr>
          <a:lstStyle/>
          <a:p>
            <a:pPr algn="ctr"/>
            <a:r>
              <a:rPr lang="en-US" sz="800" b="1" dirty="0"/>
              <a:t>LOADING</a:t>
            </a:r>
          </a:p>
        </p:txBody>
      </p:sp>
      <p:sp>
        <p:nvSpPr>
          <p:cNvPr id="23" name="TextBox 22">
            <a:extLst>
              <a:ext uri="{FF2B5EF4-FFF2-40B4-BE49-F238E27FC236}">
                <a16:creationId xmlns:a16="http://schemas.microsoft.com/office/drawing/2014/main" id="{4CFF9A60-A7BF-368C-841F-B93A92E35C8B}"/>
              </a:ext>
            </a:extLst>
          </p:cNvPr>
          <p:cNvSpPr txBox="1"/>
          <p:nvPr/>
        </p:nvSpPr>
        <p:spPr>
          <a:xfrm>
            <a:off x="6724981" y="755915"/>
            <a:ext cx="1014709" cy="215444"/>
          </a:xfrm>
          <a:prstGeom prst="rect">
            <a:avLst/>
          </a:prstGeom>
          <a:noFill/>
        </p:spPr>
        <p:txBody>
          <a:bodyPr wrap="square" rtlCol="0">
            <a:spAutoFit/>
          </a:bodyPr>
          <a:lstStyle/>
          <a:p>
            <a:pPr algn="ctr"/>
            <a:r>
              <a:rPr lang="en-US" sz="800" b="1" dirty="0"/>
              <a:t>LOADING &amp; PKG</a:t>
            </a:r>
          </a:p>
        </p:txBody>
      </p:sp>
      <p:sp>
        <p:nvSpPr>
          <p:cNvPr id="25" name="TextBox 24">
            <a:extLst>
              <a:ext uri="{FF2B5EF4-FFF2-40B4-BE49-F238E27FC236}">
                <a16:creationId xmlns:a16="http://schemas.microsoft.com/office/drawing/2014/main" id="{9C44EFB5-9809-2DDD-9F93-975826EF55A6}"/>
              </a:ext>
            </a:extLst>
          </p:cNvPr>
          <p:cNvSpPr txBox="1"/>
          <p:nvPr/>
        </p:nvSpPr>
        <p:spPr>
          <a:xfrm>
            <a:off x="4373620" y="2397362"/>
            <a:ext cx="1014709" cy="338554"/>
          </a:xfrm>
          <a:prstGeom prst="rect">
            <a:avLst/>
          </a:prstGeom>
          <a:noFill/>
        </p:spPr>
        <p:txBody>
          <a:bodyPr wrap="square" rtlCol="0">
            <a:spAutoFit/>
          </a:bodyPr>
          <a:lstStyle/>
          <a:p>
            <a:pPr algn="ctr"/>
            <a:r>
              <a:rPr lang="en-US" sz="800" b="1" dirty="0"/>
              <a:t>SIDEWALK EATS INTO PARK</a:t>
            </a:r>
          </a:p>
        </p:txBody>
      </p:sp>
      <p:cxnSp>
        <p:nvCxnSpPr>
          <p:cNvPr id="36" name="Straight Arrow Connector 35">
            <a:extLst>
              <a:ext uri="{FF2B5EF4-FFF2-40B4-BE49-F238E27FC236}">
                <a16:creationId xmlns:a16="http://schemas.microsoft.com/office/drawing/2014/main" id="{61D64E9E-FF19-241D-D7D3-72ABA0EE52CA}"/>
              </a:ext>
            </a:extLst>
          </p:cNvPr>
          <p:cNvCxnSpPr>
            <a:cxnSpLocks/>
          </p:cNvCxnSpPr>
          <p:nvPr/>
        </p:nvCxnSpPr>
        <p:spPr>
          <a:xfrm flipH="1">
            <a:off x="4136164" y="2490936"/>
            <a:ext cx="358240"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9" name="Arrow: Down 38">
            <a:extLst>
              <a:ext uri="{FF2B5EF4-FFF2-40B4-BE49-F238E27FC236}">
                <a16:creationId xmlns:a16="http://schemas.microsoft.com/office/drawing/2014/main" id="{85FD5DE3-2033-E462-6D6F-3E6B3BE6498D}"/>
              </a:ext>
            </a:extLst>
          </p:cNvPr>
          <p:cNvSpPr/>
          <p:nvPr/>
        </p:nvSpPr>
        <p:spPr>
          <a:xfrm>
            <a:off x="1722765" y="808593"/>
            <a:ext cx="270697" cy="40789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noFill/>
              <a:effectLst/>
              <a:uLnTx/>
              <a:uFillTx/>
              <a:latin typeface="Aptos" panose="02110004020202020204"/>
              <a:ea typeface="+mn-ea"/>
              <a:cs typeface="+mn-cs"/>
            </a:endParaRPr>
          </a:p>
        </p:txBody>
      </p:sp>
      <p:sp>
        <p:nvSpPr>
          <p:cNvPr id="40" name="TextBox 39">
            <a:extLst>
              <a:ext uri="{FF2B5EF4-FFF2-40B4-BE49-F238E27FC236}">
                <a16:creationId xmlns:a16="http://schemas.microsoft.com/office/drawing/2014/main" id="{470CBCFE-E470-C8FA-B0F3-83B2F253EB95}"/>
              </a:ext>
            </a:extLst>
          </p:cNvPr>
          <p:cNvSpPr txBox="1"/>
          <p:nvPr/>
        </p:nvSpPr>
        <p:spPr>
          <a:xfrm>
            <a:off x="1350758" y="592289"/>
            <a:ext cx="1014709" cy="215444"/>
          </a:xfrm>
          <a:prstGeom prst="rect">
            <a:avLst/>
          </a:prstGeom>
          <a:noFill/>
        </p:spPr>
        <p:txBody>
          <a:bodyPr wrap="square" rtlCol="0">
            <a:spAutoFit/>
          </a:bodyPr>
          <a:lstStyle/>
          <a:p>
            <a:pPr algn="ctr"/>
            <a:r>
              <a:rPr lang="en-US" sz="800" b="1" dirty="0"/>
              <a:t>PARKING</a:t>
            </a:r>
          </a:p>
        </p:txBody>
      </p:sp>
    </p:spTree>
    <p:extLst>
      <p:ext uri="{BB962C8B-B14F-4D97-AF65-F5344CB8AC3E}">
        <p14:creationId xmlns:p14="http://schemas.microsoft.com/office/powerpoint/2010/main" val="1757289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E7F8E6F-9E3E-FACF-9694-F501E674A921}"/>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DA5F829D-3CF1-7E86-15A6-6275422E83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BF3B4D97-CFC4-2516-8584-9115C6C8605D}"/>
              </a:ext>
            </a:extLst>
          </p:cNvPr>
          <p:cNvSpPr>
            <a:spLocks noGrp="1"/>
          </p:cNvSpPr>
          <p:nvPr>
            <p:ph type="ctrTitle"/>
          </p:nvPr>
        </p:nvSpPr>
        <p:spPr>
          <a:xfrm>
            <a:off x="783930" y="526780"/>
            <a:ext cx="9889797" cy="1413144"/>
          </a:xfrm>
        </p:spPr>
        <p:txBody>
          <a:bodyPr anchor="b">
            <a:normAutofit/>
          </a:bodyPr>
          <a:lstStyle/>
          <a:p>
            <a:pPr algn="l"/>
            <a:r>
              <a:rPr lang="en-US" sz="4400" dirty="0">
                <a:solidFill>
                  <a:schemeClr val="bg1"/>
                </a:solidFill>
              </a:rPr>
              <a:t>Summary</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E075A7D4-86AF-A38A-DFEC-C7CAE9D87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F6175ACF-3737-45A6-EF73-AA7C600BC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F70115A9-2C84-86BB-9195-4073B6012233}"/>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971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5FCAC1-759A-5276-CE4C-7CE0F26D1E7E}"/>
              </a:ext>
            </a:extLst>
          </p:cNvPr>
          <p:cNvSpPr txBox="1"/>
          <p:nvPr/>
        </p:nvSpPr>
        <p:spPr>
          <a:xfrm>
            <a:off x="146050" y="234950"/>
            <a:ext cx="11068050" cy="6186309"/>
          </a:xfrm>
          <a:prstGeom prst="rect">
            <a:avLst/>
          </a:prstGeom>
          <a:noFill/>
        </p:spPr>
        <p:txBody>
          <a:bodyPr wrap="square">
            <a:spAutoFit/>
          </a:bodyPr>
          <a:lstStyle/>
          <a:p>
            <a:pPr marL="285750" indent="-285750" algn="ctr">
              <a:buFont typeface="Arial" panose="020B0604020202020204" pitchFamily="34" charset="0"/>
              <a:buChar char="•"/>
            </a:pPr>
            <a:r>
              <a:rPr lang="en-US" dirty="0"/>
              <a:t>UPZONING IN R-6 IS UNPRECEDENTED &amp; CREATES A PRECEDENT FOR DEVELOPERS TO UPZONE EVERYWHERE.  </a:t>
            </a:r>
          </a:p>
          <a:p>
            <a:pPr marL="285750" indent="-285750" algn="ctr">
              <a:buFont typeface="Arial" panose="020B0604020202020204" pitchFamily="34" charset="0"/>
              <a:buChar char="•"/>
            </a:pPr>
            <a:r>
              <a:rPr lang="en-US" dirty="0"/>
              <a:t>THE PROPOSED DENSITY IS UNPRECEDENTED IN THE MIDDLE OF A LOW DENSITY NEIGHBORHOOD</a:t>
            </a:r>
          </a:p>
          <a:p>
            <a:pPr marL="285750" indent="-285750" algn="ctr">
              <a:buFont typeface="Arial" panose="020B0604020202020204" pitchFamily="34" charset="0"/>
              <a:buChar char="•"/>
            </a:pPr>
            <a:r>
              <a:rPr lang="en-US" dirty="0"/>
              <a:t>PUBLIC USE / NOT PUBLICLY OWNED &gt; GUIDANCE IS TO LOOK AT EXISTING DENSITY</a:t>
            </a:r>
          </a:p>
          <a:p>
            <a:pPr marL="285750" indent="-285750" algn="ctr">
              <a:buFont typeface="Arial" panose="020B0604020202020204" pitchFamily="34" charset="0"/>
              <a:buChar char="•"/>
            </a:pPr>
            <a:r>
              <a:rPr lang="en-US" dirty="0"/>
              <a:t>PUBLIC USE IS NEEDED FOR SCHOOLS &amp; REQUIRED BY DEED</a:t>
            </a:r>
          </a:p>
          <a:p>
            <a:pPr marL="285750" indent="-285750" algn="ctr">
              <a:buFont typeface="Arial" panose="020B0604020202020204" pitchFamily="34" charset="0"/>
              <a:buChar char="•"/>
            </a:pPr>
            <a:r>
              <a:rPr lang="en-US" dirty="0"/>
              <a:t>BUILDING IS AT LEAST 2x TOO MASSIVE FOR SITE</a:t>
            </a:r>
          </a:p>
          <a:p>
            <a:pPr marL="285750" indent="-285750" algn="ctr">
              <a:buFont typeface="Arial" panose="020B0604020202020204" pitchFamily="34" charset="0"/>
              <a:buChar char="•"/>
            </a:pPr>
            <a:r>
              <a:rPr lang="en-US" dirty="0"/>
              <a:t>100+ PARKING OVERFLOW IN EXISTING SHARED AREA </a:t>
            </a:r>
          </a:p>
          <a:p>
            <a:pPr marL="285750" indent="-285750" algn="ctr">
              <a:buFont typeface="Arial" panose="020B0604020202020204" pitchFamily="34" charset="0"/>
              <a:buChar char="•"/>
            </a:pPr>
            <a:r>
              <a:rPr lang="en-US" dirty="0"/>
              <a:t>NO PLAN FOR EXISTING CHURCH PARKING</a:t>
            </a:r>
          </a:p>
          <a:p>
            <a:pPr marL="285750" indent="-285750" algn="ctr">
              <a:buFont typeface="Arial" panose="020B0604020202020204" pitchFamily="34" charset="0"/>
              <a:buChar char="•"/>
            </a:pPr>
            <a:r>
              <a:rPr lang="en-US" dirty="0"/>
              <a:t>TOO MUCH CONGESTION IS A SAFETY ISSUE – 23</a:t>
            </a:r>
            <a:r>
              <a:rPr lang="en-US" baseline="30000" dirty="0"/>
              <a:t>rd</a:t>
            </a:r>
            <a:r>
              <a:rPr lang="en-US" dirty="0"/>
              <a:t> STREET XING, LOADING / PARKING ENTRANCE</a:t>
            </a:r>
          </a:p>
          <a:p>
            <a:pPr marL="285750" indent="-285750" algn="ctr">
              <a:buFont typeface="Arial" panose="020B0604020202020204" pitchFamily="34" charset="0"/>
              <a:buChar char="•"/>
            </a:pPr>
            <a:r>
              <a:rPr lang="en-US" dirty="0"/>
              <a:t>DANGEROUS FOR CHILDREN TRAVELLING TO PARK</a:t>
            </a:r>
          </a:p>
          <a:p>
            <a:pPr marL="285750" indent="-285750" algn="ctr">
              <a:buFont typeface="Arial" panose="020B0604020202020204" pitchFamily="34" charset="0"/>
              <a:buChar char="•"/>
            </a:pPr>
            <a:r>
              <a:rPr lang="en-US" dirty="0"/>
              <a:t>NOISE, FUMES, NO SEPARATION FROM PARK</a:t>
            </a:r>
          </a:p>
          <a:p>
            <a:pPr marL="285750" indent="-285750" algn="ctr">
              <a:buFont typeface="Arial" panose="020B0604020202020204" pitchFamily="34" charset="0"/>
              <a:buChar char="•"/>
            </a:pPr>
            <a:r>
              <a:rPr lang="en-US" dirty="0"/>
              <a:t>DEMOLITION OF HISTORIC SCHOOL &amp; MATURE TREES</a:t>
            </a:r>
          </a:p>
          <a:p>
            <a:pPr marL="285750" indent="-285750" algn="ctr">
              <a:buFont typeface="Arial" panose="020B0604020202020204" pitchFamily="34" charset="0"/>
              <a:buChar char="•"/>
            </a:pPr>
            <a:r>
              <a:rPr lang="en-US" dirty="0"/>
              <a:t>INADEQUATE TREE CANOPY</a:t>
            </a:r>
          </a:p>
          <a:p>
            <a:pPr marL="285750" indent="-285750" algn="ctr">
              <a:buFont typeface="Arial" panose="020B0604020202020204" pitchFamily="34" charset="0"/>
              <a:buChar char="•"/>
            </a:pPr>
            <a:r>
              <a:rPr lang="en-US" dirty="0"/>
              <a:t>EXACERBATES UNADDRESSED INEQUITY / OVERCROWDING IN SCHOOL </a:t>
            </a:r>
          </a:p>
          <a:p>
            <a:pPr marL="285750" indent="-285750" algn="ctr">
              <a:buFont typeface="Arial" panose="020B0604020202020204" pitchFamily="34" charset="0"/>
              <a:buChar char="•"/>
            </a:pPr>
            <a:r>
              <a:rPr lang="en-US" dirty="0"/>
              <a:t>CORRALLING AFFORDABLE HOUSING IN SOUTH ARLINGTON</a:t>
            </a:r>
          </a:p>
          <a:p>
            <a:pPr algn="ctr"/>
            <a:endParaRPr lang="en-US" dirty="0"/>
          </a:p>
          <a:p>
            <a:pPr marL="285750" indent="-285750" algn="ctr">
              <a:buFont typeface="Arial" panose="020B0604020202020204" pitchFamily="34" charset="0"/>
              <a:buChar char="•"/>
            </a:pPr>
            <a:r>
              <a:rPr lang="en-US" dirty="0"/>
              <a:t>AURORA HIGHLANDS NEARLY UNANIMOUSLY VOTED TO OPPOSE IN MARCH 2022</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NONE OF OUR MATERIAL COMMENTS HAVE BEEN ACKNOWLEDGED OR RESPONDED TO IN OVER 3 YEARS</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MELWOOD &amp; WALSH COLUCCI ARE POLITICALY CONNECTED BUT WE HAVE HAD NO REPRESENTATION</a:t>
            </a:r>
          </a:p>
          <a:p>
            <a:pPr marL="285750" indent="-285750" algn="ctr">
              <a:buFont typeface="Arial" panose="020B0604020202020204" pitchFamily="34" charset="0"/>
              <a:buChar char="•"/>
            </a:pPr>
            <a:endParaRPr lang="en-US" dirty="0"/>
          </a:p>
          <a:p>
            <a:pPr marL="285750" indent="-285750" algn="ctr">
              <a:buFont typeface="Arial" panose="020B0604020202020204" pitchFamily="34" charset="0"/>
              <a:buChar char="•"/>
            </a:pPr>
            <a:r>
              <a:rPr lang="en-US" dirty="0"/>
              <a:t>WILL YOU REPRESENT US?</a:t>
            </a:r>
          </a:p>
        </p:txBody>
      </p:sp>
    </p:spTree>
    <p:extLst>
      <p:ext uri="{BB962C8B-B14F-4D97-AF65-F5344CB8AC3E}">
        <p14:creationId xmlns:p14="http://schemas.microsoft.com/office/powerpoint/2010/main" val="35115560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ACEA369-64EA-C531-2207-89C4A5EFBAF1}"/>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331960AE-D147-C686-7CA0-8E48FDAF8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8ED8BF3-CEA8-F8CA-8F26-A233E83F75DF}"/>
              </a:ext>
            </a:extLst>
          </p:cNvPr>
          <p:cNvSpPr>
            <a:spLocks noGrp="1"/>
          </p:cNvSpPr>
          <p:nvPr>
            <p:ph type="ctrTitle"/>
          </p:nvPr>
        </p:nvSpPr>
        <p:spPr>
          <a:xfrm>
            <a:off x="783930" y="526780"/>
            <a:ext cx="9889797" cy="1413144"/>
          </a:xfrm>
        </p:spPr>
        <p:txBody>
          <a:bodyPr anchor="b">
            <a:normAutofit/>
          </a:bodyPr>
          <a:lstStyle/>
          <a:p>
            <a:pPr algn="l"/>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ED81CB68-8676-62A0-58DC-A946D85D0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0CC1367E-86B4-9FC8-AA5D-81637C4D3F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2CED5542-56FB-A360-4DF5-5368C047F726}"/>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6" name="Subtitle 5">
            <a:extLst>
              <a:ext uri="{FF2B5EF4-FFF2-40B4-BE49-F238E27FC236}">
                <a16:creationId xmlns:a16="http://schemas.microsoft.com/office/drawing/2014/main" id="{2BB778F8-20C5-2141-FDE7-AAD5354405EB}"/>
              </a:ext>
            </a:extLst>
          </p:cNvPr>
          <p:cNvSpPr>
            <a:spLocks noGrp="1"/>
          </p:cNvSpPr>
          <p:nvPr>
            <p:ph type="subTitle" idx="1"/>
          </p:nvPr>
        </p:nvSpPr>
        <p:spPr/>
        <p:txBody>
          <a:bodyPr/>
          <a:lstStyle/>
          <a:p>
            <a:r>
              <a:rPr lang="en-US" dirty="0"/>
              <a:t>Thank You!</a:t>
            </a:r>
          </a:p>
        </p:txBody>
      </p:sp>
    </p:spTree>
    <p:extLst>
      <p:ext uri="{BB962C8B-B14F-4D97-AF65-F5344CB8AC3E}">
        <p14:creationId xmlns:p14="http://schemas.microsoft.com/office/powerpoint/2010/main" val="264112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1E8432-149D-780A-0359-B94292C28F2C}"/>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20FEC034-2DDA-E6D8-EC04-2663BAEE7D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0"/>
            <a:ext cx="12191990" cy="235867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78B2EAAD-3B59-E1B0-1844-29E230BD7C50}"/>
              </a:ext>
            </a:extLst>
          </p:cNvPr>
          <p:cNvSpPr>
            <a:spLocks noGrp="1"/>
          </p:cNvSpPr>
          <p:nvPr>
            <p:ph type="ctrTitle"/>
          </p:nvPr>
        </p:nvSpPr>
        <p:spPr>
          <a:xfrm>
            <a:off x="783930" y="526780"/>
            <a:ext cx="9889797" cy="1413144"/>
          </a:xfrm>
        </p:spPr>
        <p:txBody>
          <a:bodyPr anchor="b">
            <a:normAutofit fontScale="90000"/>
          </a:bodyPr>
          <a:lstStyle/>
          <a:p>
            <a:pPr algn="l"/>
            <a:br>
              <a:rPr lang="en-US" sz="4400" dirty="0">
                <a:solidFill>
                  <a:schemeClr val="bg1"/>
                </a:solidFill>
              </a:rPr>
            </a:br>
            <a:r>
              <a:rPr lang="en-US" sz="4400" dirty="0">
                <a:solidFill>
                  <a:schemeClr val="bg1"/>
                </a:solidFill>
              </a:rPr>
              <a:t>Our Neighborhood</a:t>
            </a:r>
            <a:br>
              <a:rPr lang="en-US" sz="4400" dirty="0">
                <a:solidFill>
                  <a:schemeClr val="bg1"/>
                </a:solidFill>
              </a:rPr>
            </a:br>
            <a:endParaRPr lang="en-US" sz="4400" dirty="0">
              <a:solidFill>
                <a:schemeClr val="bg1"/>
              </a:solidFill>
            </a:endParaRPr>
          </a:p>
        </p:txBody>
      </p:sp>
      <p:sp>
        <p:nvSpPr>
          <p:cNvPr id="29" name="Rectangle 28">
            <a:extLst>
              <a:ext uri="{FF2B5EF4-FFF2-40B4-BE49-F238E27FC236}">
                <a16:creationId xmlns:a16="http://schemas.microsoft.com/office/drawing/2014/main" id="{D315B146-008F-D098-156D-5980A6B5A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358676"/>
            <a:ext cx="12191990" cy="454542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025D44B0-F955-20A3-8529-F85C3E42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893697"/>
            <a:ext cx="457200" cy="457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4" name="Rectangle 3">
            <a:extLst>
              <a:ext uri="{FF2B5EF4-FFF2-40B4-BE49-F238E27FC236}">
                <a16:creationId xmlns:a16="http://schemas.microsoft.com/office/drawing/2014/main" id="{427F3F29-4669-2482-4C30-9EE49E0BAE8C}"/>
              </a:ext>
            </a:extLst>
          </p:cNvPr>
          <p:cNvSpPr/>
          <p:nvPr/>
        </p:nvSpPr>
        <p:spPr>
          <a:xfrm>
            <a:off x="899730" y="2777429"/>
            <a:ext cx="924180" cy="16198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0309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B6B88-7752-43EF-713F-F34655BD289E}"/>
            </a:ext>
          </a:extLst>
        </p:cNvPr>
        <p:cNvGrpSpPr/>
        <p:nvPr/>
      </p:nvGrpSpPr>
      <p:grpSpPr>
        <a:xfrm>
          <a:off x="0" y="0"/>
          <a:ext cx="0" cy="0"/>
          <a:chOff x="0" y="0"/>
          <a:chExt cx="0" cy="0"/>
        </a:xfrm>
      </p:grpSpPr>
      <p:pic>
        <p:nvPicPr>
          <p:cNvPr id="16" name="Picture 15">
            <a:extLst>
              <a:ext uri="{FF2B5EF4-FFF2-40B4-BE49-F238E27FC236}">
                <a16:creationId xmlns:a16="http://schemas.microsoft.com/office/drawing/2014/main" id="{40F76E11-CAF1-230D-7F52-ABCF03028FE2}"/>
              </a:ext>
            </a:extLst>
          </p:cNvPr>
          <p:cNvPicPr>
            <a:picLocks noChangeAspect="1"/>
          </p:cNvPicPr>
          <p:nvPr/>
        </p:nvPicPr>
        <p:blipFill>
          <a:blip r:embed="rId3"/>
          <a:srcRect l="13080" t="19153" b="5237"/>
          <a:stretch/>
        </p:blipFill>
        <p:spPr>
          <a:xfrm>
            <a:off x="7061234" y="514560"/>
            <a:ext cx="4924458" cy="5375323"/>
          </a:xfrm>
          <a:prstGeom prst="rect">
            <a:avLst/>
          </a:prstGeom>
        </p:spPr>
      </p:pic>
      <p:sp>
        <p:nvSpPr>
          <p:cNvPr id="18" name="TextBox 17">
            <a:extLst>
              <a:ext uri="{FF2B5EF4-FFF2-40B4-BE49-F238E27FC236}">
                <a16:creationId xmlns:a16="http://schemas.microsoft.com/office/drawing/2014/main" id="{4DBDCBDE-FF5C-EB68-8895-8BF9228644AB}"/>
              </a:ext>
            </a:extLst>
          </p:cNvPr>
          <p:cNvSpPr txBox="1"/>
          <p:nvPr/>
        </p:nvSpPr>
        <p:spPr>
          <a:xfrm>
            <a:off x="8382034" y="2025778"/>
            <a:ext cx="777317" cy="369332"/>
          </a:xfrm>
          <a:prstGeom prst="rect">
            <a:avLst/>
          </a:prstGeom>
          <a:noFill/>
        </p:spPr>
        <p:txBody>
          <a:bodyPr wrap="square" rtlCol="0">
            <a:spAutoFit/>
          </a:bodyPr>
          <a:lstStyle/>
          <a:p>
            <a:pPr algn="ctr"/>
            <a:r>
              <a:rPr lang="en-US" sz="900" b="1" dirty="0"/>
              <a:t>RIVER</a:t>
            </a:r>
          </a:p>
          <a:p>
            <a:pPr algn="ctr"/>
            <a:r>
              <a:rPr lang="en-US" sz="900" b="1" dirty="0"/>
              <a:t>HOUSE</a:t>
            </a:r>
          </a:p>
        </p:txBody>
      </p:sp>
      <p:sp>
        <p:nvSpPr>
          <p:cNvPr id="19" name="TextBox 18">
            <a:extLst>
              <a:ext uri="{FF2B5EF4-FFF2-40B4-BE49-F238E27FC236}">
                <a16:creationId xmlns:a16="http://schemas.microsoft.com/office/drawing/2014/main" id="{69A3FBFD-3A46-57DD-289C-3994F55412BA}"/>
              </a:ext>
            </a:extLst>
          </p:cNvPr>
          <p:cNvSpPr txBox="1"/>
          <p:nvPr/>
        </p:nvSpPr>
        <p:spPr>
          <a:xfrm>
            <a:off x="9418144" y="1794946"/>
            <a:ext cx="777317" cy="230832"/>
          </a:xfrm>
          <a:prstGeom prst="rect">
            <a:avLst/>
          </a:prstGeom>
          <a:noFill/>
        </p:spPr>
        <p:txBody>
          <a:bodyPr wrap="square" rtlCol="0">
            <a:spAutoFit/>
          </a:bodyPr>
          <a:lstStyle/>
          <a:p>
            <a:pPr algn="ctr"/>
            <a:r>
              <a:rPr lang="en-US" sz="900" b="1" dirty="0"/>
              <a:t>COSTCO</a:t>
            </a:r>
          </a:p>
        </p:txBody>
      </p:sp>
      <p:sp>
        <p:nvSpPr>
          <p:cNvPr id="2" name="Freeform: Shape 1">
            <a:extLst>
              <a:ext uri="{FF2B5EF4-FFF2-40B4-BE49-F238E27FC236}">
                <a16:creationId xmlns:a16="http://schemas.microsoft.com/office/drawing/2014/main" id="{D5E46C9C-4CF8-7222-D889-4C9C84262FAD}"/>
              </a:ext>
            </a:extLst>
          </p:cNvPr>
          <p:cNvSpPr/>
          <p:nvPr/>
        </p:nvSpPr>
        <p:spPr>
          <a:xfrm>
            <a:off x="8874758" y="1049571"/>
            <a:ext cx="1625600" cy="4305300"/>
          </a:xfrm>
          <a:custGeom>
            <a:avLst/>
            <a:gdLst>
              <a:gd name="connsiteX0" fmla="*/ 158750 w 1625600"/>
              <a:gd name="connsiteY0" fmla="*/ 0 h 4305300"/>
              <a:gd name="connsiteX1" fmla="*/ 0 w 1625600"/>
              <a:gd name="connsiteY1" fmla="*/ 603250 h 4305300"/>
              <a:gd name="connsiteX2" fmla="*/ 146050 w 1625600"/>
              <a:gd name="connsiteY2" fmla="*/ 857250 h 4305300"/>
              <a:gd name="connsiteX3" fmla="*/ 50800 w 1625600"/>
              <a:gd name="connsiteY3" fmla="*/ 914400 h 4305300"/>
              <a:gd name="connsiteX4" fmla="*/ 127000 w 1625600"/>
              <a:gd name="connsiteY4" fmla="*/ 2673350 h 4305300"/>
              <a:gd name="connsiteX5" fmla="*/ 431800 w 1625600"/>
              <a:gd name="connsiteY5" fmla="*/ 2882900 h 4305300"/>
              <a:gd name="connsiteX6" fmla="*/ 958850 w 1625600"/>
              <a:gd name="connsiteY6" fmla="*/ 2889250 h 4305300"/>
              <a:gd name="connsiteX7" fmla="*/ 1219200 w 1625600"/>
              <a:gd name="connsiteY7" fmla="*/ 3155950 h 4305300"/>
              <a:gd name="connsiteX8" fmla="*/ 1206500 w 1625600"/>
              <a:gd name="connsiteY8" fmla="*/ 3416300 h 4305300"/>
              <a:gd name="connsiteX9" fmla="*/ 1041400 w 1625600"/>
              <a:gd name="connsiteY9" fmla="*/ 3429000 h 4305300"/>
              <a:gd name="connsiteX10" fmla="*/ 1066800 w 1625600"/>
              <a:gd name="connsiteY10" fmla="*/ 3708400 h 4305300"/>
              <a:gd name="connsiteX11" fmla="*/ 908050 w 1625600"/>
              <a:gd name="connsiteY11" fmla="*/ 3930650 h 4305300"/>
              <a:gd name="connsiteX12" fmla="*/ 647700 w 1625600"/>
              <a:gd name="connsiteY12" fmla="*/ 3911600 h 4305300"/>
              <a:gd name="connsiteX13" fmla="*/ 654050 w 1625600"/>
              <a:gd name="connsiteY13" fmla="*/ 4076700 h 4305300"/>
              <a:gd name="connsiteX14" fmla="*/ 1022350 w 1625600"/>
              <a:gd name="connsiteY14" fmla="*/ 4076700 h 4305300"/>
              <a:gd name="connsiteX15" fmla="*/ 1416050 w 1625600"/>
              <a:gd name="connsiteY15" fmla="*/ 4305300 h 4305300"/>
              <a:gd name="connsiteX16" fmla="*/ 1606550 w 1625600"/>
              <a:gd name="connsiteY16" fmla="*/ 3702050 h 4305300"/>
              <a:gd name="connsiteX17" fmla="*/ 1498600 w 1625600"/>
              <a:gd name="connsiteY17" fmla="*/ 3308350 h 4305300"/>
              <a:gd name="connsiteX18" fmla="*/ 1625600 w 1625600"/>
              <a:gd name="connsiteY18" fmla="*/ 1543050 h 4305300"/>
              <a:gd name="connsiteX19" fmla="*/ 1403350 w 1625600"/>
              <a:gd name="connsiteY19" fmla="*/ 469900 h 4305300"/>
              <a:gd name="connsiteX20" fmla="*/ 1409700 w 1625600"/>
              <a:gd name="connsiteY20" fmla="*/ 133350 h 4305300"/>
              <a:gd name="connsiteX21" fmla="*/ 158750 w 1625600"/>
              <a:gd name="connsiteY21" fmla="*/ 0 h 4305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25600" h="4305300">
                <a:moveTo>
                  <a:pt x="158750" y="0"/>
                </a:moveTo>
                <a:lnTo>
                  <a:pt x="0" y="603250"/>
                </a:lnTo>
                <a:lnTo>
                  <a:pt x="146050" y="857250"/>
                </a:lnTo>
                <a:lnTo>
                  <a:pt x="50800" y="914400"/>
                </a:lnTo>
                <a:lnTo>
                  <a:pt x="127000" y="2673350"/>
                </a:lnTo>
                <a:lnTo>
                  <a:pt x="431800" y="2882900"/>
                </a:lnTo>
                <a:lnTo>
                  <a:pt x="958850" y="2889250"/>
                </a:lnTo>
                <a:lnTo>
                  <a:pt x="1219200" y="3155950"/>
                </a:lnTo>
                <a:lnTo>
                  <a:pt x="1206500" y="3416300"/>
                </a:lnTo>
                <a:lnTo>
                  <a:pt x="1041400" y="3429000"/>
                </a:lnTo>
                <a:lnTo>
                  <a:pt x="1066800" y="3708400"/>
                </a:lnTo>
                <a:lnTo>
                  <a:pt x="908050" y="3930650"/>
                </a:lnTo>
                <a:lnTo>
                  <a:pt x="647700" y="3911600"/>
                </a:lnTo>
                <a:lnTo>
                  <a:pt x="654050" y="4076700"/>
                </a:lnTo>
                <a:lnTo>
                  <a:pt x="1022350" y="4076700"/>
                </a:lnTo>
                <a:lnTo>
                  <a:pt x="1416050" y="4305300"/>
                </a:lnTo>
                <a:lnTo>
                  <a:pt x="1606550" y="3702050"/>
                </a:lnTo>
                <a:lnTo>
                  <a:pt x="1498600" y="3308350"/>
                </a:lnTo>
                <a:lnTo>
                  <a:pt x="1625600" y="1543050"/>
                </a:lnTo>
                <a:lnTo>
                  <a:pt x="1403350" y="469900"/>
                </a:lnTo>
                <a:lnTo>
                  <a:pt x="1409700" y="133350"/>
                </a:lnTo>
                <a:lnTo>
                  <a:pt x="158750" y="0"/>
                </a:lnTo>
                <a:close/>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32D84F7-F8A0-2BE0-B5CB-0E976F9EC152}"/>
              </a:ext>
            </a:extLst>
          </p:cNvPr>
          <p:cNvSpPr txBox="1"/>
          <p:nvPr/>
        </p:nvSpPr>
        <p:spPr>
          <a:xfrm>
            <a:off x="9798201" y="4923131"/>
            <a:ext cx="931508" cy="369332"/>
          </a:xfrm>
          <a:prstGeom prst="rect">
            <a:avLst/>
          </a:prstGeom>
          <a:noFill/>
        </p:spPr>
        <p:txBody>
          <a:bodyPr wrap="square" rtlCol="0">
            <a:spAutoFit/>
          </a:bodyPr>
          <a:lstStyle/>
          <a:p>
            <a:pPr algn="ctr"/>
            <a:r>
              <a:rPr lang="en-US" sz="900" b="1" dirty="0"/>
              <a:t>WATER TREATMENT</a:t>
            </a:r>
          </a:p>
        </p:txBody>
      </p:sp>
      <p:sp>
        <p:nvSpPr>
          <p:cNvPr id="4" name="TextBox 3">
            <a:extLst>
              <a:ext uri="{FF2B5EF4-FFF2-40B4-BE49-F238E27FC236}">
                <a16:creationId xmlns:a16="http://schemas.microsoft.com/office/drawing/2014/main" id="{524818B1-8BC4-C891-17A6-2E775664D481}"/>
              </a:ext>
            </a:extLst>
          </p:cNvPr>
          <p:cNvSpPr txBox="1"/>
          <p:nvPr/>
        </p:nvSpPr>
        <p:spPr>
          <a:xfrm>
            <a:off x="10127650" y="3667214"/>
            <a:ext cx="931508" cy="230832"/>
          </a:xfrm>
          <a:prstGeom prst="rect">
            <a:avLst/>
          </a:prstGeom>
          <a:noFill/>
        </p:spPr>
        <p:txBody>
          <a:bodyPr wrap="square" rtlCol="0">
            <a:spAutoFit/>
          </a:bodyPr>
          <a:lstStyle/>
          <a:p>
            <a:pPr algn="ctr"/>
            <a:r>
              <a:rPr lang="en-US" sz="900" b="1" dirty="0"/>
              <a:t>BUS</a:t>
            </a:r>
          </a:p>
        </p:txBody>
      </p:sp>
      <p:sp>
        <p:nvSpPr>
          <p:cNvPr id="6" name="TextBox 5">
            <a:extLst>
              <a:ext uri="{FF2B5EF4-FFF2-40B4-BE49-F238E27FC236}">
                <a16:creationId xmlns:a16="http://schemas.microsoft.com/office/drawing/2014/main" id="{20E8350B-AB34-EAD6-1621-025861AE0FBA}"/>
              </a:ext>
            </a:extLst>
          </p:cNvPr>
          <p:cNvSpPr txBox="1"/>
          <p:nvPr/>
        </p:nvSpPr>
        <p:spPr>
          <a:xfrm>
            <a:off x="7412817" y="4004408"/>
            <a:ext cx="931508" cy="369332"/>
          </a:xfrm>
          <a:prstGeom prst="rect">
            <a:avLst/>
          </a:prstGeom>
          <a:noFill/>
        </p:spPr>
        <p:txBody>
          <a:bodyPr wrap="square" rtlCol="0">
            <a:spAutoFit/>
          </a:bodyPr>
          <a:lstStyle/>
          <a:p>
            <a:pPr algn="ctr"/>
            <a:r>
              <a:rPr lang="en-US" sz="900" b="1" dirty="0"/>
              <a:t>GUNSTON / </a:t>
            </a:r>
          </a:p>
          <a:p>
            <a:pPr algn="ctr"/>
            <a:r>
              <a:rPr lang="en-US" sz="900" b="1" dirty="0"/>
              <a:t>OAKRIDGE</a:t>
            </a:r>
          </a:p>
        </p:txBody>
      </p:sp>
      <p:sp>
        <p:nvSpPr>
          <p:cNvPr id="9" name="TextBox 8">
            <a:extLst>
              <a:ext uri="{FF2B5EF4-FFF2-40B4-BE49-F238E27FC236}">
                <a16:creationId xmlns:a16="http://schemas.microsoft.com/office/drawing/2014/main" id="{0B7DB3A6-49EE-906B-75AC-AEAB5B8308E1}"/>
              </a:ext>
            </a:extLst>
          </p:cNvPr>
          <p:cNvSpPr txBox="1"/>
          <p:nvPr/>
        </p:nvSpPr>
        <p:spPr>
          <a:xfrm>
            <a:off x="7238755" y="1610280"/>
            <a:ext cx="931508" cy="369332"/>
          </a:xfrm>
          <a:prstGeom prst="rect">
            <a:avLst/>
          </a:prstGeom>
          <a:noFill/>
        </p:spPr>
        <p:txBody>
          <a:bodyPr wrap="square" rtlCol="0">
            <a:spAutoFit/>
          </a:bodyPr>
          <a:lstStyle/>
          <a:p>
            <a:pPr algn="ctr"/>
            <a:r>
              <a:rPr lang="en-US" sz="900" b="1" dirty="0"/>
              <a:t>HOFFMAN </a:t>
            </a:r>
          </a:p>
          <a:p>
            <a:pPr algn="ctr"/>
            <a:r>
              <a:rPr lang="en-US" sz="900" b="1" dirty="0"/>
              <a:t>BOSTON</a:t>
            </a:r>
          </a:p>
        </p:txBody>
      </p:sp>
      <p:sp>
        <p:nvSpPr>
          <p:cNvPr id="11" name="TextBox 10">
            <a:extLst>
              <a:ext uri="{FF2B5EF4-FFF2-40B4-BE49-F238E27FC236}">
                <a16:creationId xmlns:a16="http://schemas.microsoft.com/office/drawing/2014/main" id="{69A40104-7D68-C5A7-30E9-3D0A94EC2386}"/>
              </a:ext>
            </a:extLst>
          </p:cNvPr>
          <p:cNvSpPr txBox="1"/>
          <p:nvPr/>
        </p:nvSpPr>
        <p:spPr>
          <a:xfrm>
            <a:off x="6947063" y="2303599"/>
            <a:ext cx="931508" cy="369332"/>
          </a:xfrm>
          <a:prstGeom prst="rect">
            <a:avLst/>
          </a:prstGeom>
          <a:noFill/>
        </p:spPr>
        <p:txBody>
          <a:bodyPr wrap="square" rtlCol="0">
            <a:spAutoFit/>
          </a:bodyPr>
          <a:lstStyle/>
          <a:p>
            <a:pPr algn="ctr"/>
            <a:r>
              <a:rPr lang="en-US" sz="900" b="1" dirty="0"/>
              <a:t>ARMY</a:t>
            </a:r>
          </a:p>
          <a:p>
            <a:pPr algn="ctr"/>
            <a:r>
              <a:rPr lang="en-US" sz="900" b="1" dirty="0"/>
              <a:t> NAVY</a:t>
            </a:r>
          </a:p>
        </p:txBody>
      </p:sp>
      <p:sp>
        <p:nvSpPr>
          <p:cNvPr id="15" name="TextBox 14">
            <a:extLst>
              <a:ext uri="{FF2B5EF4-FFF2-40B4-BE49-F238E27FC236}">
                <a16:creationId xmlns:a16="http://schemas.microsoft.com/office/drawing/2014/main" id="{80D0DC56-7EB5-C50E-8E0A-D1DE997EECAA}"/>
              </a:ext>
            </a:extLst>
          </p:cNvPr>
          <p:cNvSpPr txBox="1"/>
          <p:nvPr/>
        </p:nvSpPr>
        <p:spPr>
          <a:xfrm>
            <a:off x="8952390" y="2208110"/>
            <a:ext cx="931508" cy="369332"/>
          </a:xfrm>
          <a:prstGeom prst="rect">
            <a:avLst/>
          </a:prstGeom>
          <a:noFill/>
        </p:spPr>
        <p:txBody>
          <a:bodyPr wrap="square" rtlCol="0">
            <a:spAutoFit/>
          </a:bodyPr>
          <a:lstStyle/>
          <a:p>
            <a:pPr algn="ctr"/>
            <a:r>
              <a:rPr lang="en-US" sz="900" b="1" dirty="0"/>
              <a:t>VA HIGHLANDS</a:t>
            </a:r>
          </a:p>
        </p:txBody>
      </p:sp>
      <p:sp>
        <p:nvSpPr>
          <p:cNvPr id="20" name="TextBox 19">
            <a:extLst>
              <a:ext uri="{FF2B5EF4-FFF2-40B4-BE49-F238E27FC236}">
                <a16:creationId xmlns:a16="http://schemas.microsoft.com/office/drawing/2014/main" id="{44D0BF4F-5AE0-269F-2F36-7A0077542C78}"/>
              </a:ext>
            </a:extLst>
          </p:cNvPr>
          <p:cNvSpPr txBox="1"/>
          <p:nvPr/>
        </p:nvSpPr>
        <p:spPr>
          <a:xfrm>
            <a:off x="9798201" y="1642830"/>
            <a:ext cx="777317" cy="230832"/>
          </a:xfrm>
          <a:prstGeom prst="rect">
            <a:avLst/>
          </a:prstGeom>
          <a:noFill/>
        </p:spPr>
        <p:txBody>
          <a:bodyPr wrap="square" rtlCol="0">
            <a:spAutoFit/>
          </a:bodyPr>
          <a:lstStyle/>
          <a:p>
            <a:pPr algn="ctr"/>
            <a:r>
              <a:rPr lang="en-US" sz="900" b="1" dirty="0"/>
              <a:t>HQ 2</a:t>
            </a:r>
          </a:p>
        </p:txBody>
      </p:sp>
      <p:sp>
        <p:nvSpPr>
          <p:cNvPr id="21" name="TextBox 20">
            <a:extLst>
              <a:ext uri="{FF2B5EF4-FFF2-40B4-BE49-F238E27FC236}">
                <a16:creationId xmlns:a16="http://schemas.microsoft.com/office/drawing/2014/main" id="{65535BAB-3C7A-6A08-CDF3-58F456672346}"/>
              </a:ext>
            </a:extLst>
          </p:cNvPr>
          <p:cNvSpPr txBox="1"/>
          <p:nvPr/>
        </p:nvSpPr>
        <p:spPr>
          <a:xfrm>
            <a:off x="8868333" y="1220226"/>
            <a:ext cx="777317" cy="369332"/>
          </a:xfrm>
          <a:prstGeom prst="rect">
            <a:avLst/>
          </a:prstGeom>
          <a:noFill/>
        </p:spPr>
        <p:txBody>
          <a:bodyPr wrap="square" rtlCol="0">
            <a:spAutoFit/>
          </a:bodyPr>
          <a:lstStyle/>
          <a:p>
            <a:pPr algn="ctr"/>
            <a:r>
              <a:rPr lang="en-US" sz="900" b="1" dirty="0"/>
              <a:t>FASHION </a:t>
            </a:r>
          </a:p>
          <a:p>
            <a:pPr algn="ctr"/>
            <a:r>
              <a:rPr lang="en-US" sz="900" b="1" dirty="0"/>
              <a:t>CENTER</a:t>
            </a:r>
          </a:p>
        </p:txBody>
      </p:sp>
      <p:sp>
        <p:nvSpPr>
          <p:cNvPr id="22" name="TextBox 21">
            <a:extLst>
              <a:ext uri="{FF2B5EF4-FFF2-40B4-BE49-F238E27FC236}">
                <a16:creationId xmlns:a16="http://schemas.microsoft.com/office/drawing/2014/main" id="{F9D53BBC-9C6E-7425-A31A-A61CF6736D60}"/>
              </a:ext>
            </a:extLst>
          </p:cNvPr>
          <p:cNvSpPr txBox="1"/>
          <p:nvPr/>
        </p:nvSpPr>
        <p:spPr>
          <a:xfrm>
            <a:off x="9893892" y="2771827"/>
            <a:ext cx="777317" cy="369332"/>
          </a:xfrm>
          <a:prstGeom prst="rect">
            <a:avLst/>
          </a:prstGeom>
          <a:noFill/>
        </p:spPr>
        <p:txBody>
          <a:bodyPr wrap="square" rtlCol="0">
            <a:spAutoFit/>
          </a:bodyPr>
          <a:lstStyle/>
          <a:p>
            <a:pPr algn="ctr"/>
            <a:r>
              <a:rPr lang="en-US" sz="900" b="1" dirty="0"/>
              <a:t>CRYSTAL</a:t>
            </a:r>
          </a:p>
          <a:p>
            <a:pPr algn="ctr"/>
            <a:r>
              <a:rPr lang="en-US" sz="900" b="1" dirty="0"/>
              <a:t>HOUSE</a:t>
            </a:r>
          </a:p>
        </p:txBody>
      </p:sp>
      <p:sp>
        <p:nvSpPr>
          <p:cNvPr id="23" name="TextBox 22">
            <a:extLst>
              <a:ext uri="{FF2B5EF4-FFF2-40B4-BE49-F238E27FC236}">
                <a16:creationId xmlns:a16="http://schemas.microsoft.com/office/drawing/2014/main" id="{1413B670-C829-9791-C6A0-E3CBE3235ABC}"/>
              </a:ext>
            </a:extLst>
          </p:cNvPr>
          <p:cNvSpPr txBox="1"/>
          <p:nvPr/>
        </p:nvSpPr>
        <p:spPr>
          <a:xfrm>
            <a:off x="9816087" y="2231166"/>
            <a:ext cx="777317" cy="369332"/>
          </a:xfrm>
          <a:prstGeom prst="rect">
            <a:avLst/>
          </a:prstGeom>
          <a:noFill/>
        </p:spPr>
        <p:txBody>
          <a:bodyPr wrap="square" rtlCol="0">
            <a:spAutoFit/>
          </a:bodyPr>
          <a:lstStyle/>
          <a:p>
            <a:pPr algn="ctr"/>
            <a:r>
              <a:rPr lang="en-US" sz="900" b="1" dirty="0"/>
              <a:t>CLARIDGE HOUSE</a:t>
            </a:r>
          </a:p>
        </p:txBody>
      </p:sp>
      <p:sp>
        <p:nvSpPr>
          <p:cNvPr id="24" name="TextBox 23">
            <a:extLst>
              <a:ext uri="{FF2B5EF4-FFF2-40B4-BE49-F238E27FC236}">
                <a16:creationId xmlns:a16="http://schemas.microsoft.com/office/drawing/2014/main" id="{5D919E62-113A-4BF6-93A6-D7AE7BD9932E}"/>
              </a:ext>
            </a:extLst>
          </p:cNvPr>
          <p:cNvSpPr txBox="1"/>
          <p:nvPr/>
        </p:nvSpPr>
        <p:spPr>
          <a:xfrm>
            <a:off x="10045692" y="3152751"/>
            <a:ext cx="777317" cy="230832"/>
          </a:xfrm>
          <a:prstGeom prst="rect">
            <a:avLst/>
          </a:prstGeom>
          <a:noFill/>
        </p:spPr>
        <p:txBody>
          <a:bodyPr wrap="square" rtlCol="0">
            <a:spAutoFit/>
          </a:bodyPr>
          <a:lstStyle/>
          <a:p>
            <a:pPr algn="ctr"/>
            <a:r>
              <a:rPr lang="en-US" sz="900" b="1" dirty="0"/>
              <a:t>23</a:t>
            </a:r>
            <a:r>
              <a:rPr lang="en-US" sz="900" b="1" baseline="30000" dirty="0"/>
              <a:t>rd</a:t>
            </a:r>
            <a:r>
              <a:rPr lang="en-US" sz="900" b="1" dirty="0"/>
              <a:t> ST</a:t>
            </a:r>
          </a:p>
        </p:txBody>
      </p:sp>
      <p:sp>
        <p:nvSpPr>
          <p:cNvPr id="25" name="TextBox 24">
            <a:extLst>
              <a:ext uri="{FF2B5EF4-FFF2-40B4-BE49-F238E27FC236}">
                <a16:creationId xmlns:a16="http://schemas.microsoft.com/office/drawing/2014/main" id="{74F19F70-89E5-BA05-1AD6-D0F9758B1C80}"/>
              </a:ext>
            </a:extLst>
          </p:cNvPr>
          <p:cNvSpPr txBox="1"/>
          <p:nvPr/>
        </p:nvSpPr>
        <p:spPr>
          <a:xfrm>
            <a:off x="10708338" y="3185198"/>
            <a:ext cx="777317" cy="230832"/>
          </a:xfrm>
          <a:prstGeom prst="rect">
            <a:avLst/>
          </a:prstGeom>
          <a:noFill/>
        </p:spPr>
        <p:txBody>
          <a:bodyPr wrap="square" rtlCol="0">
            <a:spAutoFit/>
          </a:bodyPr>
          <a:lstStyle/>
          <a:p>
            <a:pPr algn="ctr"/>
            <a:r>
              <a:rPr lang="en-US" sz="900" b="1" dirty="0"/>
              <a:t>CC2DCA</a:t>
            </a:r>
          </a:p>
        </p:txBody>
      </p:sp>
      <p:sp>
        <p:nvSpPr>
          <p:cNvPr id="26" name="TextBox 25">
            <a:extLst>
              <a:ext uri="{FF2B5EF4-FFF2-40B4-BE49-F238E27FC236}">
                <a16:creationId xmlns:a16="http://schemas.microsoft.com/office/drawing/2014/main" id="{6BF8B17F-5595-4DBA-3F0B-08B5C9FB41FD}"/>
              </a:ext>
            </a:extLst>
          </p:cNvPr>
          <p:cNvSpPr txBox="1"/>
          <p:nvPr/>
        </p:nvSpPr>
        <p:spPr>
          <a:xfrm>
            <a:off x="8126511" y="4992381"/>
            <a:ext cx="777317" cy="230832"/>
          </a:xfrm>
          <a:prstGeom prst="rect">
            <a:avLst/>
          </a:prstGeom>
          <a:noFill/>
        </p:spPr>
        <p:txBody>
          <a:bodyPr wrap="square" rtlCol="0">
            <a:spAutoFit/>
          </a:bodyPr>
          <a:lstStyle/>
          <a:p>
            <a:pPr algn="ctr"/>
            <a:r>
              <a:rPr lang="en-US" sz="900" b="1" dirty="0"/>
              <a:t>APEX </a:t>
            </a:r>
          </a:p>
        </p:txBody>
      </p:sp>
      <p:sp>
        <p:nvSpPr>
          <p:cNvPr id="27" name="TextBox 26">
            <a:extLst>
              <a:ext uri="{FF2B5EF4-FFF2-40B4-BE49-F238E27FC236}">
                <a16:creationId xmlns:a16="http://schemas.microsoft.com/office/drawing/2014/main" id="{B9F6D3E4-F913-03D9-6F0E-7F169522490D}"/>
              </a:ext>
            </a:extLst>
          </p:cNvPr>
          <p:cNvSpPr txBox="1"/>
          <p:nvPr/>
        </p:nvSpPr>
        <p:spPr>
          <a:xfrm>
            <a:off x="7884955" y="4837144"/>
            <a:ext cx="777317" cy="230832"/>
          </a:xfrm>
          <a:prstGeom prst="rect">
            <a:avLst/>
          </a:prstGeom>
          <a:noFill/>
        </p:spPr>
        <p:txBody>
          <a:bodyPr wrap="square" rtlCol="0">
            <a:spAutoFit/>
          </a:bodyPr>
          <a:lstStyle/>
          <a:p>
            <a:pPr algn="ctr"/>
            <a:r>
              <a:rPr lang="en-US" sz="900" b="1" dirty="0"/>
              <a:t>GIANT </a:t>
            </a:r>
          </a:p>
        </p:txBody>
      </p:sp>
      <p:sp>
        <p:nvSpPr>
          <p:cNvPr id="28" name="TextBox 27">
            <a:extLst>
              <a:ext uri="{FF2B5EF4-FFF2-40B4-BE49-F238E27FC236}">
                <a16:creationId xmlns:a16="http://schemas.microsoft.com/office/drawing/2014/main" id="{01339258-D0EB-B1E6-9BEE-86903FF37D44}"/>
              </a:ext>
            </a:extLst>
          </p:cNvPr>
          <p:cNvSpPr txBox="1"/>
          <p:nvPr/>
        </p:nvSpPr>
        <p:spPr>
          <a:xfrm>
            <a:off x="419100" y="463550"/>
            <a:ext cx="6098576" cy="6740307"/>
          </a:xfrm>
          <a:prstGeom prst="rect">
            <a:avLst/>
          </a:prstGeom>
          <a:noFill/>
        </p:spPr>
        <p:txBody>
          <a:bodyPr wrap="square" rtlCol="0">
            <a:spAutoFit/>
          </a:bodyPr>
          <a:lstStyle/>
          <a:p>
            <a:r>
              <a:rPr lang="en-US" dirty="0"/>
              <a:t>Aurora Highlands - Home to </a:t>
            </a:r>
          </a:p>
          <a:p>
            <a:endParaRPr lang="en-US" dirty="0"/>
          </a:p>
          <a:p>
            <a:pPr marL="285750" indent="-285750">
              <a:buFont typeface="Arial" panose="020B0604020202020204" pitchFamily="34" charset="0"/>
              <a:buChar char="•"/>
            </a:pPr>
            <a:r>
              <a:rPr lang="en-US" dirty="0"/>
              <a:t>Amazon HQ2 / National Landing</a:t>
            </a:r>
          </a:p>
          <a:p>
            <a:pPr marL="285750" indent="-285750">
              <a:buFont typeface="Arial" panose="020B0604020202020204" pitchFamily="34" charset="0"/>
              <a:buChar char="•"/>
            </a:pPr>
            <a:r>
              <a:rPr lang="en-US" dirty="0"/>
              <a:t>Arlington Water Treatment Facility (adj)</a:t>
            </a:r>
          </a:p>
          <a:p>
            <a:pPr marL="285750" indent="-285750">
              <a:buFont typeface="Arial" panose="020B0604020202020204" pitchFamily="34" charset="0"/>
              <a:buChar char="•"/>
            </a:pPr>
            <a:r>
              <a:rPr lang="en-US" dirty="0"/>
              <a:t>Recycling Facility </a:t>
            </a:r>
          </a:p>
          <a:p>
            <a:pPr marL="285750" indent="-285750">
              <a:buFont typeface="Arial" panose="020B0604020202020204" pitchFamily="34" charset="0"/>
              <a:buChar char="•"/>
            </a:pPr>
            <a:r>
              <a:rPr lang="en-US" dirty="0"/>
              <a:t>Costco </a:t>
            </a:r>
          </a:p>
          <a:p>
            <a:pPr marL="285750" indent="-285750">
              <a:buFont typeface="Arial" panose="020B0604020202020204" pitchFamily="34" charset="0"/>
              <a:buChar char="•"/>
            </a:pPr>
            <a:r>
              <a:rPr lang="en-US" dirty="0"/>
              <a:t>Bus Depot /  Pent City Metro</a:t>
            </a:r>
          </a:p>
          <a:p>
            <a:pPr marL="285750" indent="-285750">
              <a:buFont typeface="Arial" panose="020B0604020202020204" pitchFamily="34" charset="0"/>
              <a:buChar char="•"/>
            </a:pPr>
            <a:r>
              <a:rPr lang="en-US" dirty="0"/>
              <a:t>Fashion Center</a:t>
            </a:r>
          </a:p>
          <a:p>
            <a:pPr marL="285750" indent="-285750">
              <a:buFont typeface="Arial" panose="020B0604020202020204" pitchFamily="34" charset="0"/>
              <a:buChar char="•"/>
            </a:pPr>
            <a:r>
              <a:rPr lang="en-US" dirty="0"/>
              <a:t>23</a:t>
            </a:r>
            <a:r>
              <a:rPr lang="en-US" baseline="30000" dirty="0"/>
              <a:t>rd</a:t>
            </a:r>
            <a:r>
              <a:rPr lang="en-US" dirty="0"/>
              <a:t> Street Restaurant Row</a:t>
            </a:r>
          </a:p>
          <a:p>
            <a:pPr marL="285750" indent="-285750">
              <a:buFont typeface="Arial" panose="020B0604020202020204" pitchFamily="34" charset="0"/>
              <a:buChar char="•"/>
            </a:pPr>
            <a:r>
              <a:rPr lang="en-US" dirty="0"/>
              <a:t>Multiple Car Rentals </a:t>
            </a:r>
          </a:p>
          <a:p>
            <a:pPr marL="285750" indent="-285750">
              <a:buFont typeface="Arial" panose="020B0604020202020204" pitchFamily="34" charset="0"/>
              <a:buChar char="•"/>
            </a:pPr>
            <a:r>
              <a:rPr lang="en-US" dirty="0"/>
              <a:t>Pentagon City Bus Transfer </a:t>
            </a:r>
          </a:p>
          <a:p>
            <a:pPr marL="285750" indent="-285750">
              <a:buFont typeface="Arial" panose="020B0604020202020204" pitchFamily="34" charset="0"/>
              <a:buChar char="•"/>
            </a:pPr>
            <a:r>
              <a:rPr lang="en-US" dirty="0"/>
              <a:t>Millions of Tourists </a:t>
            </a:r>
          </a:p>
          <a:p>
            <a:pPr marL="285750" indent="-285750">
              <a:buFont typeface="Arial" panose="020B0604020202020204" pitchFamily="34" charset="0"/>
              <a:buChar char="•"/>
            </a:pPr>
            <a:r>
              <a:rPr lang="en-US" dirty="0"/>
              <a:t>~5 daycares</a:t>
            </a:r>
          </a:p>
          <a:p>
            <a:pPr marL="285750" indent="-285750">
              <a:buFont typeface="Arial" panose="020B0604020202020204" pitchFamily="34" charset="0"/>
              <a:buChar char="•"/>
            </a:pPr>
            <a:r>
              <a:rPr lang="en-US" dirty="0"/>
              <a:t>3 Churches</a:t>
            </a:r>
          </a:p>
          <a:p>
            <a:pPr marL="285750" indent="-285750">
              <a:buFont typeface="Arial" panose="020B0604020202020204" pitchFamily="34" charset="0"/>
              <a:buChar char="•"/>
            </a:pPr>
            <a:r>
              <a:rPr lang="en-US" dirty="0"/>
              <a:t>Claridge House – senior affordable housing for 300+</a:t>
            </a:r>
          </a:p>
          <a:p>
            <a:pPr marL="285750" indent="-285750">
              <a:buFont typeface="Arial" panose="020B0604020202020204" pitchFamily="34" charset="0"/>
              <a:buChar char="•"/>
            </a:pPr>
            <a:r>
              <a:rPr lang="en-US" dirty="0"/>
              <a:t>Crystal House – affordable housing ~1500+</a:t>
            </a:r>
          </a:p>
          <a:p>
            <a:pPr marL="285750" indent="-285750">
              <a:buFont typeface="Arial" panose="020B0604020202020204" pitchFamily="34" charset="0"/>
              <a:buChar char="•"/>
            </a:pPr>
            <a:r>
              <a:rPr lang="en-US" dirty="0"/>
              <a:t>3 public parks:  Virginia Highlands, Nelly Custis, Eads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 packed into ~½  square mile</a:t>
            </a:r>
          </a:p>
          <a:p>
            <a:pPr marL="285750" indent="-285750">
              <a:buFont typeface="Arial" panose="020B0604020202020204" pitchFamily="34" charset="0"/>
              <a:buChar char="•"/>
            </a:pPr>
            <a:endParaRPr lang="en-US" dirty="0"/>
          </a:p>
          <a:p>
            <a:endParaRPr lang="en-US" dirty="0"/>
          </a:p>
          <a:p>
            <a:endParaRPr lang="en-US" dirty="0"/>
          </a:p>
          <a:p>
            <a:endParaRPr lang="en-US" dirty="0"/>
          </a:p>
          <a:p>
            <a:endParaRPr lang="en-US" dirty="0"/>
          </a:p>
        </p:txBody>
      </p:sp>
      <p:cxnSp>
        <p:nvCxnSpPr>
          <p:cNvPr id="32" name="Straight Arrow Connector 31">
            <a:extLst>
              <a:ext uri="{FF2B5EF4-FFF2-40B4-BE49-F238E27FC236}">
                <a16:creationId xmlns:a16="http://schemas.microsoft.com/office/drawing/2014/main" id="{976F5228-A713-99A9-7FB7-744EB75536F1}"/>
              </a:ext>
            </a:extLst>
          </p:cNvPr>
          <p:cNvCxnSpPr>
            <a:cxnSpLocks/>
            <a:endCxn id="22" idx="2"/>
          </p:cNvCxnSpPr>
          <p:nvPr/>
        </p:nvCxnSpPr>
        <p:spPr>
          <a:xfrm flipV="1">
            <a:off x="9806802" y="3141159"/>
            <a:ext cx="475749" cy="30681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6BC36AC6-21AF-DB4E-85DF-99F060FB91F8}"/>
              </a:ext>
            </a:extLst>
          </p:cNvPr>
          <p:cNvCxnSpPr>
            <a:cxnSpLocks/>
          </p:cNvCxnSpPr>
          <p:nvPr/>
        </p:nvCxnSpPr>
        <p:spPr>
          <a:xfrm>
            <a:off x="8809901" y="2278136"/>
            <a:ext cx="662069" cy="3223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585F47EF-E6EA-76E8-79A1-72E76B38AD9B}"/>
              </a:ext>
            </a:extLst>
          </p:cNvPr>
          <p:cNvCxnSpPr>
            <a:cxnSpLocks/>
          </p:cNvCxnSpPr>
          <p:nvPr/>
        </p:nvCxnSpPr>
        <p:spPr>
          <a:xfrm flipV="1">
            <a:off x="9575000" y="1971322"/>
            <a:ext cx="117547" cy="51694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234A3F0A-564B-C9F7-CFB4-89F75AA754BB}"/>
              </a:ext>
            </a:extLst>
          </p:cNvPr>
          <p:cNvCxnSpPr>
            <a:cxnSpLocks/>
          </p:cNvCxnSpPr>
          <p:nvPr/>
        </p:nvCxnSpPr>
        <p:spPr>
          <a:xfrm flipV="1">
            <a:off x="8662272" y="2600498"/>
            <a:ext cx="861191" cy="47336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761BB459-FFBF-F61A-016A-21157CF69765}"/>
              </a:ext>
            </a:extLst>
          </p:cNvPr>
          <p:cNvCxnSpPr>
            <a:cxnSpLocks/>
          </p:cNvCxnSpPr>
          <p:nvPr/>
        </p:nvCxnSpPr>
        <p:spPr>
          <a:xfrm flipV="1">
            <a:off x="9864191" y="3403541"/>
            <a:ext cx="386859" cy="150667"/>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3" name="Straight Arrow Connector 42">
            <a:extLst>
              <a:ext uri="{FF2B5EF4-FFF2-40B4-BE49-F238E27FC236}">
                <a16:creationId xmlns:a16="http://schemas.microsoft.com/office/drawing/2014/main" id="{277A2A50-4186-9263-061E-3B931CBA8E46}"/>
              </a:ext>
            </a:extLst>
          </p:cNvPr>
          <p:cNvCxnSpPr>
            <a:cxnSpLocks/>
            <a:stCxn id="24" idx="2"/>
          </p:cNvCxnSpPr>
          <p:nvPr/>
        </p:nvCxnSpPr>
        <p:spPr>
          <a:xfrm flipV="1">
            <a:off x="10434351" y="3199457"/>
            <a:ext cx="489780" cy="184126"/>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7" name="Straight Arrow Connector 46">
            <a:extLst>
              <a:ext uri="{FF2B5EF4-FFF2-40B4-BE49-F238E27FC236}">
                <a16:creationId xmlns:a16="http://schemas.microsoft.com/office/drawing/2014/main" id="{0EA0BCBC-53C4-DCD9-774E-5719B3001038}"/>
              </a:ext>
            </a:extLst>
          </p:cNvPr>
          <p:cNvCxnSpPr>
            <a:cxnSpLocks/>
          </p:cNvCxnSpPr>
          <p:nvPr/>
        </p:nvCxnSpPr>
        <p:spPr>
          <a:xfrm>
            <a:off x="10314662" y="3397775"/>
            <a:ext cx="486169" cy="32958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9" name="Straight Arrow Connector 48">
            <a:extLst>
              <a:ext uri="{FF2B5EF4-FFF2-40B4-BE49-F238E27FC236}">
                <a16:creationId xmlns:a16="http://schemas.microsoft.com/office/drawing/2014/main" id="{3B3AD477-37F7-1129-62BE-7C6BEFB45559}"/>
              </a:ext>
            </a:extLst>
          </p:cNvPr>
          <p:cNvCxnSpPr>
            <a:cxnSpLocks/>
          </p:cNvCxnSpPr>
          <p:nvPr/>
        </p:nvCxnSpPr>
        <p:spPr>
          <a:xfrm flipV="1">
            <a:off x="10708338" y="3397775"/>
            <a:ext cx="715625" cy="8109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2" name="Straight Arrow Connector 51">
            <a:extLst>
              <a:ext uri="{FF2B5EF4-FFF2-40B4-BE49-F238E27FC236}">
                <a16:creationId xmlns:a16="http://schemas.microsoft.com/office/drawing/2014/main" id="{785A41EA-9B07-8B13-5C25-A46F2CE91DDE}"/>
              </a:ext>
            </a:extLst>
          </p:cNvPr>
          <p:cNvCxnSpPr>
            <a:cxnSpLocks/>
            <a:stCxn id="21" idx="1"/>
          </p:cNvCxnSpPr>
          <p:nvPr/>
        </p:nvCxnSpPr>
        <p:spPr>
          <a:xfrm>
            <a:off x="8868333" y="1404892"/>
            <a:ext cx="336931" cy="78016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5" name="Straight Arrow Connector 54">
            <a:extLst>
              <a:ext uri="{FF2B5EF4-FFF2-40B4-BE49-F238E27FC236}">
                <a16:creationId xmlns:a16="http://schemas.microsoft.com/office/drawing/2014/main" id="{D8962B3C-4DE2-544E-1450-BC9E193FDE44}"/>
              </a:ext>
            </a:extLst>
          </p:cNvPr>
          <p:cNvCxnSpPr>
            <a:cxnSpLocks/>
          </p:cNvCxnSpPr>
          <p:nvPr/>
        </p:nvCxnSpPr>
        <p:spPr>
          <a:xfrm>
            <a:off x="8868333" y="4065408"/>
            <a:ext cx="806581" cy="595492"/>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57" name="Straight Arrow Connector 56">
            <a:extLst>
              <a:ext uri="{FF2B5EF4-FFF2-40B4-BE49-F238E27FC236}">
                <a16:creationId xmlns:a16="http://schemas.microsoft.com/office/drawing/2014/main" id="{5AEE5A1E-5F45-0692-3EA2-EC7913905896}"/>
              </a:ext>
            </a:extLst>
          </p:cNvPr>
          <p:cNvCxnSpPr>
            <a:cxnSpLocks/>
          </p:cNvCxnSpPr>
          <p:nvPr/>
        </p:nvCxnSpPr>
        <p:spPr>
          <a:xfrm flipV="1">
            <a:off x="9739771" y="4219351"/>
            <a:ext cx="524939" cy="441549"/>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60" name="Straight Arrow Connector 59">
            <a:extLst>
              <a:ext uri="{FF2B5EF4-FFF2-40B4-BE49-F238E27FC236}">
                <a16:creationId xmlns:a16="http://schemas.microsoft.com/office/drawing/2014/main" id="{19F72BB8-CECC-540A-31D1-5972BDFE8FEC}"/>
              </a:ext>
            </a:extLst>
          </p:cNvPr>
          <p:cNvCxnSpPr>
            <a:cxnSpLocks/>
          </p:cNvCxnSpPr>
          <p:nvPr/>
        </p:nvCxnSpPr>
        <p:spPr>
          <a:xfrm flipV="1">
            <a:off x="8713644" y="3460381"/>
            <a:ext cx="950740" cy="290724"/>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56225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902007-76CE-2135-6FEF-A618CA4C7BDA}"/>
              </a:ext>
            </a:extLst>
          </p:cNvPr>
          <p:cNvSpPr txBox="1"/>
          <p:nvPr/>
        </p:nvSpPr>
        <p:spPr>
          <a:xfrm>
            <a:off x="888754" y="316081"/>
            <a:ext cx="4064000" cy="6463308"/>
          </a:xfrm>
          <a:prstGeom prst="rect">
            <a:avLst/>
          </a:prstGeom>
          <a:noFill/>
        </p:spPr>
        <p:txBody>
          <a:bodyPr wrap="square" rtlCol="0">
            <a:spAutoFit/>
          </a:bodyPr>
          <a:lstStyle/>
          <a:p>
            <a:r>
              <a:rPr lang="en-US" dirty="0"/>
              <a:t>we’re gonna be (more) Popular!</a:t>
            </a:r>
          </a:p>
          <a:p>
            <a:r>
              <a:rPr lang="en-US" dirty="0"/>
              <a:t>Population has doubled since 2000 &amp; </a:t>
            </a:r>
          </a:p>
          <a:p>
            <a:r>
              <a:rPr lang="en-US" dirty="0"/>
              <a:t>growth is not stopping</a:t>
            </a:r>
          </a:p>
          <a:p>
            <a:endParaRPr lang="en-US" dirty="0"/>
          </a:p>
          <a:p>
            <a:r>
              <a:rPr lang="en-US" dirty="0"/>
              <a:t>2024</a:t>
            </a:r>
          </a:p>
          <a:p>
            <a:r>
              <a:rPr lang="en-US" dirty="0"/>
              <a:t>Oakridge</a:t>
            </a:r>
          </a:p>
          <a:p>
            <a:r>
              <a:rPr lang="en-US" dirty="0"/>
              <a:t>96% capacity including 8 trailers</a:t>
            </a:r>
          </a:p>
          <a:p>
            <a:r>
              <a:rPr lang="en-US" dirty="0"/>
              <a:t>Gunston</a:t>
            </a:r>
          </a:p>
          <a:p>
            <a:r>
              <a:rPr lang="en-US" dirty="0"/>
              <a:t>97% capacity including 6 trailers</a:t>
            </a:r>
          </a:p>
          <a:p>
            <a:r>
              <a:rPr lang="en-US" dirty="0"/>
              <a:t>Wakefield</a:t>
            </a:r>
          </a:p>
          <a:p>
            <a:r>
              <a:rPr lang="en-US" dirty="0"/>
              <a:t>103% capacity including 6 trailers</a:t>
            </a:r>
          </a:p>
          <a:p>
            <a:endParaRPr lang="en-US" dirty="0"/>
          </a:p>
          <a:p>
            <a:r>
              <a:rPr lang="en-US" dirty="0"/>
              <a:t>2028</a:t>
            </a:r>
          </a:p>
          <a:p>
            <a:r>
              <a:rPr lang="en-US" dirty="0"/>
              <a:t>Oakridge</a:t>
            </a:r>
          </a:p>
          <a:p>
            <a:r>
              <a:rPr lang="en-US" dirty="0"/>
              <a:t>132% over including 8 trailers – </a:t>
            </a:r>
          </a:p>
          <a:p>
            <a:r>
              <a:rPr lang="en-US" dirty="0">
                <a:highlight>
                  <a:srgbClr val="FFFF00"/>
                </a:highlight>
              </a:rPr>
              <a:t>216 PERMANENT SEATS OVER AFTER INCLUDING TRAILERS</a:t>
            </a:r>
          </a:p>
          <a:p>
            <a:r>
              <a:rPr lang="en-US" dirty="0"/>
              <a:t>Gunston</a:t>
            </a:r>
          </a:p>
          <a:p>
            <a:r>
              <a:rPr lang="en-US" dirty="0"/>
              <a:t>115% over including 6 trailers</a:t>
            </a:r>
          </a:p>
          <a:p>
            <a:r>
              <a:rPr lang="en-US" dirty="0">
                <a:highlight>
                  <a:srgbClr val="FFFF00"/>
                </a:highlight>
              </a:rPr>
              <a:t>147 PERM SEATS OVER AFTER TRAILERS</a:t>
            </a:r>
          </a:p>
          <a:p>
            <a:r>
              <a:rPr lang="en-US" dirty="0"/>
              <a:t>Wakefield </a:t>
            </a:r>
          </a:p>
          <a:p>
            <a:r>
              <a:rPr lang="en-US" dirty="0"/>
              <a:t>115% including 6 trailers</a:t>
            </a:r>
          </a:p>
          <a:p>
            <a:r>
              <a:rPr lang="en-US" dirty="0">
                <a:highlight>
                  <a:srgbClr val="FFFF00"/>
                </a:highlight>
              </a:rPr>
              <a:t>331 PERM SEATS OVER AFTER TRAILERS</a:t>
            </a:r>
          </a:p>
        </p:txBody>
      </p:sp>
      <p:pic>
        <p:nvPicPr>
          <p:cNvPr id="8" name="Picture 7">
            <a:extLst>
              <a:ext uri="{FF2B5EF4-FFF2-40B4-BE49-F238E27FC236}">
                <a16:creationId xmlns:a16="http://schemas.microsoft.com/office/drawing/2014/main" id="{E2CFA728-E6AB-36D1-7548-C9C828C9320C}"/>
              </a:ext>
            </a:extLst>
          </p:cNvPr>
          <p:cNvPicPr>
            <a:picLocks noChangeAspect="1"/>
          </p:cNvPicPr>
          <p:nvPr/>
        </p:nvPicPr>
        <p:blipFill>
          <a:blip r:embed="rId2"/>
          <a:stretch>
            <a:fillRect/>
          </a:stretch>
        </p:blipFill>
        <p:spPr>
          <a:xfrm>
            <a:off x="5074634" y="82550"/>
            <a:ext cx="3871040" cy="5715000"/>
          </a:xfrm>
          <a:prstGeom prst="rect">
            <a:avLst/>
          </a:prstGeom>
        </p:spPr>
      </p:pic>
      <p:pic>
        <p:nvPicPr>
          <p:cNvPr id="10" name="Picture 9">
            <a:extLst>
              <a:ext uri="{FF2B5EF4-FFF2-40B4-BE49-F238E27FC236}">
                <a16:creationId xmlns:a16="http://schemas.microsoft.com/office/drawing/2014/main" id="{ED53E384-3574-EF50-3015-5A0FAFEDC4B2}"/>
              </a:ext>
            </a:extLst>
          </p:cNvPr>
          <p:cNvPicPr>
            <a:picLocks noChangeAspect="1"/>
          </p:cNvPicPr>
          <p:nvPr/>
        </p:nvPicPr>
        <p:blipFill>
          <a:blip r:embed="rId3"/>
          <a:srcRect l="66177"/>
          <a:stretch/>
        </p:blipFill>
        <p:spPr>
          <a:xfrm>
            <a:off x="8894874" y="317499"/>
            <a:ext cx="1950926" cy="5567691"/>
          </a:xfrm>
          <a:prstGeom prst="rect">
            <a:avLst/>
          </a:prstGeom>
        </p:spPr>
      </p:pic>
      <p:sp>
        <p:nvSpPr>
          <p:cNvPr id="11" name="Oval 10">
            <a:extLst>
              <a:ext uri="{FF2B5EF4-FFF2-40B4-BE49-F238E27FC236}">
                <a16:creationId xmlns:a16="http://schemas.microsoft.com/office/drawing/2014/main" id="{78A38667-C52B-FE9C-E773-7C13778368DE}"/>
              </a:ext>
            </a:extLst>
          </p:cNvPr>
          <p:cNvSpPr/>
          <p:nvPr/>
        </p:nvSpPr>
        <p:spPr>
          <a:xfrm>
            <a:off x="9499600" y="2773665"/>
            <a:ext cx="1568450" cy="4889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5C5669D8-5FB5-8FE4-B002-3A10EE629171}"/>
              </a:ext>
            </a:extLst>
          </p:cNvPr>
          <p:cNvSpPr/>
          <p:nvPr/>
        </p:nvSpPr>
        <p:spPr>
          <a:xfrm>
            <a:off x="9544050" y="4606925"/>
            <a:ext cx="1568450" cy="4889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804BE3A0-2A44-731B-BB9F-549AA64A47B6}"/>
              </a:ext>
            </a:extLst>
          </p:cNvPr>
          <p:cNvSpPr/>
          <p:nvPr/>
        </p:nvSpPr>
        <p:spPr>
          <a:xfrm>
            <a:off x="9499600" y="3547735"/>
            <a:ext cx="1568450" cy="48895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56999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A941-C6CF-5925-5255-E09E851433C0}"/>
              </a:ext>
            </a:extLst>
          </p:cNvPr>
          <p:cNvSpPr txBox="1">
            <a:spLocks/>
          </p:cNvSpPr>
          <p:nvPr/>
        </p:nvSpPr>
        <p:spPr>
          <a:xfrm>
            <a:off x="345399" y="194851"/>
            <a:ext cx="1142158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Community Services, Open Space &amp; Health Equity in Arlington</a:t>
            </a:r>
          </a:p>
        </p:txBody>
      </p:sp>
      <p:pic>
        <p:nvPicPr>
          <p:cNvPr id="4" name="Picture 3">
            <a:extLst>
              <a:ext uri="{FF2B5EF4-FFF2-40B4-BE49-F238E27FC236}">
                <a16:creationId xmlns:a16="http://schemas.microsoft.com/office/drawing/2014/main" id="{57989AA0-CD34-46DE-79FB-BF6F579BD191}"/>
              </a:ext>
            </a:extLst>
          </p:cNvPr>
          <p:cNvPicPr>
            <a:picLocks noChangeAspect="1"/>
          </p:cNvPicPr>
          <p:nvPr/>
        </p:nvPicPr>
        <p:blipFill>
          <a:blip r:embed="rId2"/>
          <a:stretch>
            <a:fillRect/>
          </a:stretch>
        </p:blipFill>
        <p:spPr>
          <a:xfrm>
            <a:off x="485865" y="839314"/>
            <a:ext cx="4568319" cy="1950721"/>
          </a:xfrm>
          <a:prstGeom prst="rect">
            <a:avLst/>
          </a:prstGeom>
        </p:spPr>
      </p:pic>
      <p:sp>
        <p:nvSpPr>
          <p:cNvPr id="6" name="TextBox 5">
            <a:extLst>
              <a:ext uri="{FF2B5EF4-FFF2-40B4-BE49-F238E27FC236}">
                <a16:creationId xmlns:a16="http://schemas.microsoft.com/office/drawing/2014/main" id="{1A18AF92-C6A9-4224-30D1-77ADD7305021}"/>
              </a:ext>
            </a:extLst>
          </p:cNvPr>
          <p:cNvSpPr txBox="1"/>
          <p:nvPr/>
        </p:nvSpPr>
        <p:spPr>
          <a:xfrm>
            <a:off x="5784211" y="807984"/>
            <a:ext cx="5322814" cy="1169551"/>
          </a:xfrm>
          <a:prstGeom prst="rect">
            <a:avLst/>
          </a:prstGeom>
          <a:noFill/>
        </p:spPr>
        <p:txBody>
          <a:bodyPr wrap="square" rtlCol="0">
            <a:spAutoFit/>
          </a:bodyPr>
          <a:lstStyle/>
          <a:p>
            <a:r>
              <a:rPr lang="en-US" sz="1400" dirty="0"/>
              <a:t>Open Space Lost or Gained at 750 23</a:t>
            </a:r>
            <a:r>
              <a:rPr lang="en-US" sz="1400" baseline="30000" dirty="0"/>
              <a:t>rd</a:t>
            </a:r>
            <a:r>
              <a:rPr lang="en-US" sz="1400" dirty="0"/>
              <a:t> Street is critical – Nelly Custis Park is blocks from one of the lowest open space demographics in the County by all 3 measures – racial group, income and residence type.  Residents of nearby hi-rise apartments use tiny Nelly Custis Park heavily.</a:t>
            </a:r>
          </a:p>
        </p:txBody>
      </p:sp>
      <p:sp>
        <p:nvSpPr>
          <p:cNvPr id="8" name="TextBox 7">
            <a:extLst>
              <a:ext uri="{FF2B5EF4-FFF2-40B4-BE49-F238E27FC236}">
                <a16:creationId xmlns:a16="http://schemas.microsoft.com/office/drawing/2014/main" id="{421EA38E-7AF8-4A92-27A3-54BF7355462C}"/>
              </a:ext>
            </a:extLst>
          </p:cNvPr>
          <p:cNvSpPr txBox="1"/>
          <p:nvPr/>
        </p:nvSpPr>
        <p:spPr>
          <a:xfrm>
            <a:off x="432996" y="2946987"/>
            <a:ext cx="6096698" cy="707886"/>
          </a:xfrm>
          <a:prstGeom prst="rect">
            <a:avLst/>
          </a:prstGeom>
          <a:noFill/>
        </p:spPr>
        <p:txBody>
          <a:bodyPr wrap="square">
            <a:spAutoFit/>
          </a:bodyPr>
          <a:lstStyle/>
          <a:p>
            <a:r>
              <a:rPr lang="en-US" sz="1050" dirty="0">
                <a:hlinkClick r:id="rId3"/>
              </a:rPr>
              <a:t>https://www.civfed.org/newContent/2024-04/2024-04%20ACCF%20Public%20Space%20Equity%20Presentation.pdf</a:t>
            </a:r>
            <a:endParaRPr lang="en-US" sz="1050" dirty="0"/>
          </a:p>
          <a:p>
            <a:endParaRPr lang="en-US" dirty="0"/>
          </a:p>
        </p:txBody>
      </p:sp>
      <p:sp>
        <p:nvSpPr>
          <p:cNvPr id="9" name="TextBox 8">
            <a:extLst>
              <a:ext uri="{FF2B5EF4-FFF2-40B4-BE49-F238E27FC236}">
                <a16:creationId xmlns:a16="http://schemas.microsoft.com/office/drawing/2014/main" id="{004F0290-B7FD-8811-7D94-D0F6BE15A895}"/>
              </a:ext>
            </a:extLst>
          </p:cNvPr>
          <p:cNvSpPr txBox="1"/>
          <p:nvPr/>
        </p:nvSpPr>
        <p:spPr>
          <a:xfrm>
            <a:off x="5752768" y="2112957"/>
            <a:ext cx="4955779" cy="4185761"/>
          </a:xfrm>
          <a:prstGeom prst="rect">
            <a:avLst/>
          </a:prstGeom>
          <a:noFill/>
        </p:spPr>
        <p:txBody>
          <a:bodyPr wrap="square" rtlCol="0">
            <a:spAutoFit/>
          </a:bodyPr>
          <a:lstStyle/>
          <a:p>
            <a:r>
              <a:rPr lang="en-US" sz="1400" dirty="0"/>
              <a:t>The site is also adjacent to one of the areas of highest child poverty in the county – and this was in 2016 before 1300+ units of affordable housing at Crystal House.  Community services like open space, schools, community center and a library are critically needed, and this location is uniquely suited to providing them.  South Arlington has far more affordable housing than North Arlington – adding more is not in keeping with the Affordable Housing Masterplan which calls for distributing affordable housing </a:t>
            </a:r>
            <a:r>
              <a:rPr lang="en-US" sz="1400" b="1" dirty="0"/>
              <a:t>equitably</a:t>
            </a:r>
            <a:r>
              <a:rPr lang="en-US" sz="1400" dirty="0"/>
              <a:t> across the county.  </a:t>
            </a:r>
          </a:p>
          <a:p>
            <a:endParaRPr lang="en-US" sz="1400" dirty="0"/>
          </a:p>
          <a:p>
            <a:r>
              <a:rPr lang="en-US" sz="1400" b="1" dirty="0"/>
              <a:t>What we need is community and open space to prevent health inequity </a:t>
            </a:r>
            <a:r>
              <a:rPr lang="en-US" sz="1400" dirty="0"/>
              <a:t>as stated by Livability22202  “Because of the extraordinary successes in delivering affordable housing units of all kinds the last few years, the community feels it is time to prioritize infrastructure needs for current and future residents.  The community has an ongoing interest in helping existing and future residents remain in the neighborhood.”</a:t>
            </a:r>
          </a:p>
          <a:p>
            <a:endParaRPr lang="en-US" sz="1400" dirty="0"/>
          </a:p>
          <a:p>
            <a:endParaRPr lang="en-US" sz="1400" dirty="0"/>
          </a:p>
        </p:txBody>
      </p:sp>
      <p:pic>
        <p:nvPicPr>
          <p:cNvPr id="12" name="Picture 11">
            <a:extLst>
              <a:ext uri="{FF2B5EF4-FFF2-40B4-BE49-F238E27FC236}">
                <a16:creationId xmlns:a16="http://schemas.microsoft.com/office/drawing/2014/main" id="{7EB7B8ED-C1AD-BFCF-E77B-97CDBEE72CF5}"/>
              </a:ext>
            </a:extLst>
          </p:cNvPr>
          <p:cNvPicPr>
            <a:picLocks noChangeAspect="1"/>
          </p:cNvPicPr>
          <p:nvPr/>
        </p:nvPicPr>
        <p:blipFill rotWithShape="1">
          <a:blip r:embed="rId4"/>
          <a:srcRect l="1776" t="15918" b="9635"/>
          <a:stretch/>
        </p:blipFill>
        <p:spPr>
          <a:xfrm>
            <a:off x="681254" y="3872109"/>
            <a:ext cx="2047348" cy="1895566"/>
          </a:xfrm>
          <a:prstGeom prst="rect">
            <a:avLst/>
          </a:prstGeom>
        </p:spPr>
      </p:pic>
      <p:pic>
        <p:nvPicPr>
          <p:cNvPr id="14" name="Picture 13">
            <a:extLst>
              <a:ext uri="{FF2B5EF4-FFF2-40B4-BE49-F238E27FC236}">
                <a16:creationId xmlns:a16="http://schemas.microsoft.com/office/drawing/2014/main" id="{E2E2F139-5C89-3661-C0D6-38F44FBACD89}"/>
              </a:ext>
            </a:extLst>
          </p:cNvPr>
          <p:cNvPicPr>
            <a:picLocks noChangeAspect="1"/>
          </p:cNvPicPr>
          <p:nvPr/>
        </p:nvPicPr>
        <p:blipFill rotWithShape="1">
          <a:blip r:embed="rId4"/>
          <a:srcRect l="67007" t="64476" r="8999" b="22622"/>
          <a:stretch/>
        </p:blipFill>
        <p:spPr>
          <a:xfrm>
            <a:off x="3046223" y="4362729"/>
            <a:ext cx="1949993" cy="1280926"/>
          </a:xfrm>
          <a:prstGeom prst="rect">
            <a:avLst/>
          </a:prstGeom>
        </p:spPr>
      </p:pic>
      <p:sp>
        <p:nvSpPr>
          <p:cNvPr id="16" name="Star: 7 Points 15">
            <a:extLst>
              <a:ext uri="{FF2B5EF4-FFF2-40B4-BE49-F238E27FC236}">
                <a16:creationId xmlns:a16="http://schemas.microsoft.com/office/drawing/2014/main" id="{6003AD61-B3DF-3ABB-2268-123D6397E525}"/>
              </a:ext>
            </a:extLst>
          </p:cNvPr>
          <p:cNvSpPr/>
          <p:nvPr/>
        </p:nvSpPr>
        <p:spPr>
          <a:xfrm>
            <a:off x="3681466" y="5158545"/>
            <a:ext cx="122941" cy="113935"/>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tar: 7 Points 16">
            <a:extLst>
              <a:ext uri="{FF2B5EF4-FFF2-40B4-BE49-F238E27FC236}">
                <a16:creationId xmlns:a16="http://schemas.microsoft.com/office/drawing/2014/main" id="{0B2868FE-8E6F-B8A5-FA1F-AA6D3445F803}"/>
              </a:ext>
            </a:extLst>
          </p:cNvPr>
          <p:cNvSpPr/>
          <p:nvPr/>
        </p:nvSpPr>
        <p:spPr>
          <a:xfrm>
            <a:off x="2656318" y="2658915"/>
            <a:ext cx="140535" cy="118988"/>
          </a:xfrm>
          <a:prstGeom prst="star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5131FF16-34AC-C45F-6A53-EF8530D587DE}"/>
              </a:ext>
            </a:extLst>
          </p:cNvPr>
          <p:cNvSpPr txBox="1"/>
          <p:nvPr/>
        </p:nvSpPr>
        <p:spPr>
          <a:xfrm>
            <a:off x="578861" y="6018686"/>
            <a:ext cx="6096698" cy="707886"/>
          </a:xfrm>
          <a:prstGeom prst="rect">
            <a:avLst/>
          </a:prstGeom>
          <a:noFill/>
        </p:spPr>
        <p:txBody>
          <a:bodyPr wrap="square">
            <a:spAutoFit/>
          </a:bodyPr>
          <a:lstStyle/>
          <a:p>
            <a:r>
              <a:rPr lang="en-US" sz="1100" dirty="0">
                <a:hlinkClick r:id="rId5"/>
              </a:rPr>
              <a:t>https://www.civfed.org/newContent/2024-04/2024-04%20ACCF%20Varghese%20Presentation.pdf</a:t>
            </a:r>
            <a:endParaRPr lang="en-US" sz="1100" dirty="0"/>
          </a:p>
          <a:p>
            <a:endParaRPr lang="en-US" dirty="0"/>
          </a:p>
        </p:txBody>
      </p:sp>
      <p:sp>
        <p:nvSpPr>
          <p:cNvPr id="23" name="TextBox 22">
            <a:extLst>
              <a:ext uri="{FF2B5EF4-FFF2-40B4-BE49-F238E27FC236}">
                <a16:creationId xmlns:a16="http://schemas.microsoft.com/office/drawing/2014/main" id="{1411C6CD-425A-DDFD-0B96-3DD72B4F2E16}"/>
              </a:ext>
            </a:extLst>
          </p:cNvPr>
          <p:cNvSpPr txBox="1"/>
          <p:nvPr/>
        </p:nvSpPr>
        <p:spPr>
          <a:xfrm>
            <a:off x="485865" y="6438749"/>
            <a:ext cx="5764396" cy="307777"/>
          </a:xfrm>
          <a:prstGeom prst="rect">
            <a:avLst/>
          </a:prstGeom>
          <a:noFill/>
        </p:spPr>
        <p:txBody>
          <a:bodyPr wrap="square" rtlCol="0">
            <a:spAutoFit/>
          </a:bodyPr>
          <a:lstStyle/>
          <a:p>
            <a:r>
              <a:rPr lang="en-US" sz="1400" dirty="0"/>
              <a:t>March 2024 Civ Fed Presentation on Poverty in Arlington</a:t>
            </a:r>
          </a:p>
        </p:txBody>
      </p:sp>
      <p:sp>
        <p:nvSpPr>
          <p:cNvPr id="24" name="TextBox 23">
            <a:extLst>
              <a:ext uri="{FF2B5EF4-FFF2-40B4-BE49-F238E27FC236}">
                <a16:creationId xmlns:a16="http://schemas.microsoft.com/office/drawing/2014/main" id="{EC73FCDD-0257-2190-17D1-29560264C82A}"/>
              </a:ext>
            </a:extLst>
          </p:cNvPr>
          <p:cNvSpPr txBox="1"/>
          <p:nvPr/>
        </p:nvSpPr>
        <p:spPr>
          <a:xfrm>
            <a:off x="2878492" y="4495585"/>
            <a:ext cx="1497435" cy="461665"/>
          </a:xfrm>
          <a:prstGeom prst="rect">
            <a:avLst/>
          </a:prstGeom>
          <a:noFill/>
        </p:spPr>
        <p:txBody>
          <a:bodyPr wrap="square" rtlCol="0">
            <a:spAutoFit/>
          </a:bodyPr>
          <a:lstStyle/>
          <a:p>
            <a:pPr algn="ctr"/>
            <a:r>
              <a:rPr lang="en-US" sz="1200" dirty="0">
                <a:solidFill>
                  <a:schemeClr val="bg1"/>
                </a:solidFill>
              </a:rPr>
              <a:t>Aurora </a:t>
            </a:r>
          </a:p>
          <a:p>
            <a:pPr algn="ctr"/>
            <a:r>
              <a:rPr lang="en-US" sz="1200" dirty="0">
                <a:solidFill>
                  <a:schemeClr val="bg1"/>
                </a:solidFill>
              </a:rPr>
              <a:t>Highlands</a:t>
            </a:r>
          </a:p>
        </p:txBody>
      </p:sp>
      <p:sp>
        <p:nvSpPr>
          <p:cNvPr id="3" name="TextBox 2">
            <a:extLst>
              <a:ext uri="{FF2B5EF4-FFF2-40B4-BE49-F238E27FC236}">
                <a16:creationId xmlns:a16="http://schemas.microsoft.com/office/drawing/2014/main" id="{60B9D6EE-F89D-E622-F2FC-94DDFF26726B}"/>
              </a:ext>
            </a:extLst>
          </p:cNvPr>
          <p:cNvSpPr txBox="1"/>
          <p:nvPr/>
        </p:nvSpPr>
        <p:spPr>
          <a:xfrm>
            <a:off x="114211" y="3441819"/>
            <a:ext cx="5764396" cy="307777"/>
          </a:xfrm>
          <a:prstGeom prst="rect">
            <a:avLst/>
          </a:prstGeom>
          <a:noFill/>
        </p:spPr>
        <p:txBody>
          <a:bodyPr wrap="square" rtlCol="0">
            <a:spAutoFit/>
          </a:bodyPr>
          <a:lstStyle/>
          <a:p>
            <a:r>
              <a:rPr lang="en-US" sz="1400" dirty="0"/>
              <a:t>March 2024 CivFed Presentation on Open Space Equity in Arlington</a:t>
            </a:r>
          </a:p>
        </p:txBody>
      </p:sp>
      <p:sp>
        <p:nvSpPr>
          <p:cNvPr id="5" name="TextBox 4">
            <a:extLst>
              <a:ext uri="{FF2B5EF4-FFF2-40B4-BE49-F238E27FC236}">
                <a16:creationId xmlns:a16="http://schemas.microsoft.com/office/drawing/2014/main" id="{FBA1A98C-1277-27FF-6BF0-0951E4A1ED66}"/>
              </a:ext>
            </a:extLst>
          </p:cNvPr>
          <p:cNvSpPr txBox="1"/>
          <p:nvPr/>
        </p:nvSpPr>
        <p:spPr>
          <a:xfrm>
            <a:off x="2245501" y="2618255"/>
            <a:ext cx="1497435" cy="276999"/>
          </a:xfrm>
          <a:prstGeom prst="rect">
            <a:avLst/>
          </a:prstGeom>
          <a:noFill/>
        </p:spPr>
        <p:txBody>
          <a:bodyPr wrap="square" rtlCol="0">
            <a:spAutoFit/>
          </a:bodyPr>
          <a:lstStyle/>
          <a:p>
            <a:pPr algn="ctr"/>
            <a:r>
              <a:rPr lang="en-US" sz="1200" dirty="0"/>
              <a:t>Site</a:t>
            </a:r>
          </a:p>
        </p:txBody>
      </p:sp>
      <p:sp>
        <p:nvSpPr>
          <p:cNvPr id="7" name="TextBox 6">
            <a:extLst>
              <a:ext uri="{FF2B5EF4-FFF2-40B4-BE49-F238E27FC236}">
                <a16:creationId xmlns:a16="http://schemas.microsoft.com/office/drawing/2014/main" id="{FEEDE035-AD96-D139-85C3-581071768507}"/>
              </a:ext>
            </a:extLst>
          </p:cNvPr>
          <p:cNvSpPr txBox="1"/>
          <p:nvPr/>
        </p:nvSpPr>
        <p:spPr>
          <a:xfrm>
            <a:off x="2796853" y="5153848"/>
            <a:ext cx="1497435" cy="276999"/>
          </a:xfrm>
          <a:prstGeom prst="rect">
            <a:avLst/>
          </a:prstGeom>
          <a:noFill/>
        </p:spPr>
        <p:txBody>
          <a:bodyPr wrap="square" rtlCol="0">
            <a:spAutoFit/>
          </a:bodyPr>
          <a:lstStyle/>
          <a:p>
            <a:pPr algn="ctr"/>
            <a:r>
              <a:rPr lang="en-US" sz="1200" dirty="0">
                <a:solidFill>
                  <a:schemeClr val="bg1"/>
                </a:solidFill>
              </a:rPr>
              <a:t>Site</a:t>
            </a:r>
          </a:p>
        </p:txBody>
      </p:sp>
    </p:spTree>
    <p:extLst>
      <p:ext uri="{BB962C8B-B14F-4D97-AF65-F5344CB8AC3E}">
        <p14:creationId xmlns:p14="http://schemas.microsoft.com/office/powerpoint/2010/main" val="3684124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57ACAE1B-F218-1B6C-23B3-3D113A5C30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121" y="688777"/>
            <a:ext cx="4229741" cy="324959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D55F3E9-727F-8FA0-DEE7-ED5D00C990ED}"/>
              </a:ext>
            </a:extLst>
          </p:cNvPr>
          <p:cNvSpPr txBox="1">
            <a:spLocks/>
          </p:cNvSpPr>
          <p:nvPr/>
        </p:nvSpPr>
        <p:spPr>
          <a:xfrm>
            <a:off x="250293" y="120154"/>
            <a:ext cx="11421589"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t>Tree Canopy Inequity In Arlington &amp; Heat Island Effect</a:t>
            </a:r>
          </a:p>
        </p:txBody>
      </p:sp>
      <p:sp>
        <p:nvSpPr>
          <p:cNvPr id="4" name="TextBox 3">
            <a:extLst>
              <a:ext uri="{FF2B5EF4-FFF2-40B4-BE49-F238E27FC236}">
                <a16:creationId xmlns:a16="http://schemas.microsoft.com/office/drawing/2014/main" id="{95FED53B-B19E-0B29-DBD2-A5EA17D4929B}"/>
              </a:ext>
            </a:extLst>
          </p:cNvPr>
          <p:cNvSpPr txBox="1"/>
          <p:nvPr/>
        </p:nvSpPr>
        <p:spPr>
          <a:xfrm>
            <a:off x="6048462" y="654342"/>
            <a:ext cx="5834544" cy="6771084"/>
          </a:xfrm>
          <a:prstGeom prst="rect">
            <a:avLst/>
          </a:prstGeom>
          <a:noFill/>
        </p:spPr>
        <p:txBody>
          <a:bodyPr wrap="square" rtlCol="0">
            <a:spAutoFit/>
          </a:bodyPr>
          <a:lstStyle/>
          <a:p>
            <a:r>
              <a:rPr lang="en-US" sz="1400" dirty="0"/>
              <a:t>Arlington needs to honor its commitment to being a partner in the Biophillic Cities Network as Libby Garvey stated back in 2020  “Now is the time to develop better systems and practices so that future generations of Arlingtonians benefit…people are happier, healthier and more productive when they live close to nature.  See link:</a:t>
            </a:r>
          </a:p>
          <a:p>
            <a:endParaRPr lang="en-US" sz="1400" dirty="0"/>
          </a:p>
          <a:p>
            <a:r>
              <a:rPr lang="en-US" sz="1400" dirty="0">
                <a:hlinkClick r:id="rId3"/>
              </a:rPr>
              <a:t>https://www.arlnow.com/2020/03/12/arlington-joins-group-dedicated-to-connecting-cities-and-nature</a:t>
            </a:r>
            <a:endParaRPr lang="en-US" sz="1400" dirty="0"/>
          </a:p>
          <a:p>
            <a:endParaRPr lang="en-US" sz="1400" dirty="0"/>
          </a:p>
          <a:p>
            <a:r>
              <a:rPr lang="en-US" sz="1400" dirty="0"/>
              <a:t>Tree Inequity is  - not surprisingly - highest in areas of Open Space Inequity and poverty.</a:t>
            </a:r>
          </a:p>
          <a:p>
            <a:endParaRPr lang="en-US" sz="1400" dirty="0"/>
          </a:p>
          <a:p>
            <a:r>
              <a:rPr lang="en-US" sz="1400" dirty="0"/>
              <a:t>The Council of Governments is calling for urban tree coverage at 35 – 40% and Aurora Highlands is currently at 30% - via math that means Aurora Highlands needs about 25% MORE TREES to get to average (30% x 1.25 = 38%.) There are few opportunities for more trees given the amount of development in the neighborhood both on commercial and single-family sites and this site represents a unique opportunity to increase canopy coverage –  if the development is done with care.</a:t>
            </a:r>
          </a:p>
          <a:p>
            <a:endParaRPr lang="en-US" sz="1400" dirty="0"/>
          </a:p>
          <a:p>
            <a:r>
              <a:rPr lang="en-US" sz="1400" dirty="0"/>
              <a:t>Lack of tree coverage is also a hyper local issue with the heat island affect the worst in areas with fewer trees.  Aurora Highlands is typically 6 to 8 degrees warmer than the more leafy parts of the county in the summer which is a serious health issue.      </a:t>
            </a:r>
          </a:p>
          <a:p>
            <a:endParaRPr lang="en-US" sz="1400" dirty="0"/>
          </a:p>
          <a:p>
            <a:r>
              <a:rPr lang="en-US" sz="1400" dirty="0">
                <a:hlinkClick r:id="rId4"/>
              </a:rPr>
              <a:t>https://www.arlnow.com/2022/03/31/arlingtons-hottest-areas-lack-tree-canopy-to-soak-up-the-sun-study-finds/</a:t>
            </a:r>
            <a:endParaRPr lang="en-US" sz="1400" dirty="0"/>
          </a:p>
          <a:p>
            <a:endParaRPr lang="en-US" sz="1400" dirty="0"/>
          </a:p>
          <a:p>
            <a:endParaRPr lang="en-US" sz="1400" dirty="0"/>
          </a:p>
          <a:p>
            <a:endParaRPr lang="en-US" sz="1400" dirty="0"/>
          </a:p>
          <a:p>
            <a:endParaRPr lang="en-US" sz="1400" dirty="0"/>
          </a:p>
        </p:txBody>
      </p:sp>
      <p:sp>
        <p:nvSpPr>
          <p:cNvPr id="6" name="TextBox 5">
            <a:extLst>
              <a:ext uri="{FF2B5EF4-FFF2-40B4-BE49-F238E27FC236}">
                <a16:creationId xmlns:a16="http://schemas.microsoft.com/office/drawing/2014/main" id="{EE496E0D-F329-4DCC-8725-1BEF2EF342EB}"/>
              </a:ext>
            </a:extLst>
          </p:cNvPr>
          <p:cNvSpPr txBox="1"/>
          <p:nvPr/>
        </p:nvSpPr>
        <p:spPr>
          <a:xfrm>
            <a:off x="432940" y="3938374"/>
            <a:ext cx="5166711" cy="738664"/>
          </a:xfrm>
          <a:prstGeom prst="rect">
            <a:avLst/>
          </a:prstGeom>
          <a:noFill/>
        </p:spPr>
        <p:txBody>
          <a:bodyPr wrap="square">
            <a:spAutoFit/>
          </a:bodyPr>
          <a:lstStyle/>
          <a:p>
            <a:r>
              <a:rPr lang="en-US" sz="1400" dirty="0">
                <a:hlinkClick r:id="rId5"/>
              </a:rPr>
              <a:t>https://www.arlnow.com/2024/04/24/new-tree-canopy-goal-for-d-c-area-calls-on-arlington-to-get-greener</a:t>
            </a:r>
            <a:endParaRPr lang="en-US" sz="1400" dirty="0"/>
          </a:p>
          <a:p>
            <a:endParaRPr lang="en-US" sz="1400" dirty="0"/>
          </a:p>
        </p:txBody>
      </p:sp>
      <p:pic>
        <p:nvPicPr>
          <p:cNvPr id="8" name="Picture 7">
            <a:extLst>
              <a:ext uri="{FF2B5EF4-FFF2-40B4-BE49-F238E27FC236}">
                <a16:creationId xmlns:a16="http://schemas.microsoft.com/office/drawing/2014/main" id="{6D3B3762-389B-F571-59D8-186BF34BC9A4}"/>
              </a:ext>
            </a:extLst>
          </p:cNvPr>
          <p:cNvPicPr>
            <a:picLocks noChangeAspect="1"/>
          </p:cNvPicPr>
          <p:nvPr/>
        </p:nvPicPr>
        <p:blipFill>
          <a:blip r:embed="rId6"/>
          <a:stretch>
            <a:fillRect/>
          </a:stretch>
        </p:blipFill>
        <p:spPr>
          <a:xfrm>
            <a:off x="659460" y="4581932"/>
            <a:ext cx="4874881" cy="2041175"/>
          </a:xfrm>
          <a:prstGeom prst="rect">
            <a:avLst/>
          </a:prstGeom>
        </p:spPr>
      </p:pic>
    </p:spTree>
    <p:extLst>
      <p:ext uri="{BB962C8B-B14F-4D97-AF65-F5344CB8AC3E}">
        <p14:creationId xmlns:p14="http://schemas.microsoft.com/office/powerpoint/2010/main" val="42079630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1AAD00-26B6-68C7-7050-83A687D9CEB2}"/>
              </a:ext>
            </a:extLst>
          </p:cNvPr>
          <p:cNvPicPr>
            <a:picLocks noChangeAspect="1"/>
          </p:cNvPicPr>
          <p:nvPr/>
        </p:nvPicPr>
        <p:blipFill>
          <a:blip r:embed="rId2"/>
          <a:stretch>
            <a:fillRect/>
          </a:stretch>
        </p:blipFill>
        <p:spPr>
          <a:xfrm>
            <a:off x="724379" y="345956"/>
            <a:ext cx="5464595" cy="5537744"/>
          </a:xfrm>
          <a:prstGeom prst="rect">
            <a:avLst/>
          </a:prstGeom>
        </p:spPr>
      </p:pic>
      <p:pic>
        <p:nvPicPr>
          <p:cNvPr id="11" name="Picture 10">
            <a:extLst>
              <a:ext uri="{FF2B5EF4-FFF2-40B4-BE49-F238E27FC236}">
                <a16:creationId xmlns:a16="http://schemas.microsoft.com/office/drawing/2014/main" id="{4D91571A-14B6-9F6E-BB3C-4E550B250602}"/>
              </a:ext>
            </a:extLst>
          </p:cNvPr>
          <p:cNvPicPr>
            <a:picLocks noChangeAspect="1"/>
          </p:cNvPicPr>
          <p:nvPr/>
        </p:nvPicPr>
        <p:blipFill>
          <a:blip r:embed="rId3"/>
          <a:stretch>
            <a:fillRect/>
          </a:stretch>
        </p:blipFill>
        <p:spPr>
          <a:xfrm>
            <a:off x="7752161" y="467037"/>
            <a:ext cx="3059302" cy="2804854"/>
          </a:xfrm>
          <a:prstGeom prst="rect">
            <a:avLst/>
          </a:prstGeom>
        </p:spPr>
      </p:pic>
      <p:sp>
        <p:nvSpPr>
          <p:cNvPr id="12" name="TextBox 11">
            <a:extLst>
              <a:ext uri="{FF2B5EF4-FFF2-40B4-BE49-F238E27FC236}">
                <a16:creationId xmlns:a16="http://schemas.microsoft.com/office/drawing/2014/main" id="{291E0F03-482F-415D-45C4-B383B3419112}"/>
              </a:ext>
            </a:extLst>
          </p:cNvPr>
          <p:cNvSpPr txBox="1"/>
          <p:nvPr/>
        </p:nvSpPr>
        <p:spPr>
          <a:xfrm>
            <a:off x="947723" y="6147096"/>
            <a:ext cx="6095184" cy="523220"/>
          </a:xfrm>
          <a:prstGeom prst="rect">
            <a:avLst/>
          </a:prstGeom>
          <a:noFill/>
        </p:spPr>
        <p:txBody>
          <a:bodyPr wrap="square">
            <a:spAutoFit/>
          </a:bodyPr>
          <a:lstStyle/>
          <a:p>
            <a:pPr algn="ctr"/>
            <a:r>
              <a:rPr lang="en-US" sz="1400" dirty="0"/>
              <a:t>The General Land Use Plan (GLUP) – Planning corridor overlay approximated – see inset upper right.</a:t>
            </a:r>
          </a:p>
        </p:txBody>
      </p:sp>
      <p:sp>
        <p:nvSpPr>
          <p:cNvPr id="14" name="Freeform: Shape 13">
            <a:extLst>
              <a:ext uri="{FF2B5EF4-FFF2-40B4-BE49-F238E27FC236}">
                <a16:creationId xmlns:a16="http://schemas.microsoft.com/office/drawing/2014/main" id="{D6236465-471A-E3FC-821E-44A78B996482}"/>
              </a:ext>
            </a:extLst>
          </p:cNvPr>
          <p:cNvSpPr/>
          <p:nvPr/>
        </p:nvSpPr>
        <p:spPr>
          <a:xfrm>
            <a:off x="2624715" y="2009678"/>
            <a:ext cx="1887478" cy="1090434"/>
          </a:xfrm>
          <a:custGeom>
            <a:avLst/>
            <a:gdLst>
              <a:gd name="connsiteX0" fmla="*/ 1530520 w 1887478"/>
              <a:gd name="connsiteY0" fmla="*/ 0 h 1090434"/>
              <a:gd name="connsiteX1" fmla="*/ 679688 w 1887478"/>
              <a:gd name="connsiteY1" fmla="*/ 410746 h 1090434"/>
              <a:gd name="connsiteX2" fmla="*/ 0 w 1887478"/>
              <a:gd name="connsiteY2" fmla="*/ 713916 h 1090434"/>
              <a:gd name="connsiteX3" fmla="*/ 83127 w 1887478"/>
              <a:gd name="connsiteY3" fmla="*/ 1046425 h 1090434"/>
              <a:gd name="connsiteX4" fmla="*/ 454755 w 1887478"/>
              <a:gd name="connsiteY4" fmla="*/ 1090434 h 1090434"/>
              <a:gd name="connsiteX5" fmla="*/ 1026866 w 1887478"/>
              <a:gd name="connsiteY5" fmla="*/ 665018 h 1090434"/>
              <a:gd name="connsiteX6" fmla="*/ 1843470 w 1887478"/>
              <a:gd name="connsiteY6" fmla="*/ 391187 h 1090434"/>
              <a:gd name="connsiteX7" fmla="*/ 1887478 w 1887478"/>
              <a:gd name="connsiteY7" fmla="*/ 102686 h 1090434"/>
              <a:gd name="connsiteX8" fmla="*/ 1530520 w 1887478"/>
              <a:gd name="connsiteY8" fmla="*/ 0 h 1090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7478" h="1090434">
                <a:moveTo>
                  <a:pt x="1530520" y="0"/>
                </a:moveTo>
                <a:lnTo>
                  <a:pt x="679688" y="410746"/>
                </a:lnTo>
                <a:lnTo>
                  <a:pt x="0" y="713916"/>
                </a:lnTo>
                <a:lnTo>
                  <a:pt x="83127" y="1046425"/>
                </a:lnTo>
                <a:lnTo>
                  <a:pt x="454755" y="1090434"/>
                </a:lnTo>
                <a:lnTo>
                  <a:pt x="1026866" y="665018"/>
                </a:lnTo>
                <a:lnTo>
                  <a:pt x="1843470" y="391187"/>
                </a:lnTo>
                <a:lnTo>
                  <a:pt x="1887478" y="102686"/>
                </a:lnTo>
                <a:lnTo>
                  <a:pt x="1530520" y="0"/>
                </a:lnTo>
                <a:close/>
              </a:path>
            </a:pathLst>
          </a:custGeom>
          <a:solidFill>
            <a:srgbClr val="D9D9D9">
              <a:alpha val="4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15" name="Freeform: Shape 14">
            <a:extLst>
              <a:ext uri="{FF2B5EF4-FFF2-40B4-BE49-F238E27FC236}">
                <a16:creationId xmlns:a16="http://schemas.microsoft.com/office/drawing/2014/main" id="{C29FE8D9-CEDB-7BC3-EB20-8FDE9744A5C1}"/>
              </a:ext>
            </a:extLst>
          </p:cNvPr>
          <p:cNvSpPr/>
          <p:nvPr/>
        </p:nvSpPr>
        <p:spPr>
          <a:xfrm>
            <a:off x="2333682" y="3271891"/>
            <a:ext cx="2958353" cy="1349596"/>
          </a:xfrm>
          <a:custGeom>
            <a:avLst/>
            <a:gdLst>
              <a:gd name="connsiteX0" fmla="*/ 2958353 w 2958353"/>
              <a:gd name="connsiteY0" fmla="*/ 0 h 1349596"/>
              <a:gd name="connsiteX1" fmla="*/ 2635624 w 2958353"/>
              <a:gd name="connsiteY1" fmla="*/ 312950 h 1349596"/>
              <a:gd name="connsiteX2" fmla="*/ 2352013 w 2958353"/>
              <a:gd name="connsiteY2" fmla="*/ 180924 h 1349596"/>
              <a:gd name="connsiteX3" fmla="*/ 2224877 w 2958353"/>
              <a:gd name="connsiteY3" fmla="*/ 39119 h 1349596"/>
              <a:gd name="connsiteX4" fmla="*/ 1515850 w 2958353"/>
              <a:gd name="connsiteY4" fmla="*/ 342289 h 1349596"/>
              <a:gd name="connsiteX5" fmla="*/ 987748 w 2958353"/>
              <a:gd name="connsiteY5" fmla="*/ 469425 h 1349596"/>
              <a:gd name="connsiteX6" fmla="*/ 699247 w 2958353"/>
              <a:gd name="connsiteY6" fmla="*/ 567222 h 1349596"/>
              <a:gd name="connsiteX7" fmla="*/ 577001 w 2958353"/>
              <a:gd name="connsiteY7" fmla="*/ 454755 h 1349596"/>
              <a:gd name="connsiteX8" fmla="*/ 0 w 2958353"/>
              <a:gd name="connsiteY8" fmla="*/ 523213 h 1349596"/>
              <a:gd name="connsiteX9" fmla="*/ 562332 w 2958353"/>
              <a:gd name="connsiteY9" fmla="*/ 1041536 h 1349596"/>
              <a:gd name="connsiteX10" fmla="*/ 792154 w 2958353"/>
              <a:gd name="connsiteY10" fmla="*/ 743256 h 1349596"/>
              <a:gd name="connsiteX11" fmla="*/ 1281138 w 2958353"/>
              <a:gd name="connsiteY11" fmla="*/ 621010 h 1349596"/>
              <a:gd name="connsiteX12" fmla="*/ 1877699 w 2958353"/>
              <a:gd name="connsiteY12" fmla="*/ 435196 h 1349596"/>
              <a:gd name="connsiteX13" fmla="*/ 2332454 w 2958353"/>
              <a:gd name="connsiteY13" fmla="*/ 464535 h 1349596"/>
              <a:gd name="connsiteX14" fmla="*/ 2528047 w 2958353"/>
              <a:gd name="connsiteY14" fmla="*/ 601450 h 1349596"/>
              <a:gd name="connsiteX15" fmla="*/ 2630734 w 2958353"/>
              <a:gd name="connsiteY15" fmla="*/ 801934 h 1349596"/>
              <a:gd name="connsiteX16" fmla="*/ 2748090 w 2958353"/>
              <a:gd name="connsiteY16" fmla="*/ 982858 h 1349596"/>
              <a:gd name="connsiteX17" fmla="*/ 2562276 w 2958353"/>
              <a:gd name="connsiteY17" fmla="*/ 1315367 h 1349596"/>
              <a:gd name="connsiteX18" fmla="*/ 2787209 w 2958353"/>
              <a:gd name="connsiteY18" fmla="*/ 1349596 h 1349596"/>
              <a:gd name="connsiteX19" fmla="*/ 2826327 w 2958353"/>
              <a:gd name="connsiteY19" fmla="*/ 371628 h 1349596"/>
              <a:gd name="connsiteX20" fmla="*/ 2787209 w 2958353"/>
              <a:gd name="connsiteY20" fmla="*/ 283611 h 1349596"/>
              <a:gd name="connsiteX21" fmla="*/ 2958353 w 2958353"/>
              <a:gd name="connsiteY21" fmla="*/ 0 h 1349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58353" h="1349596">
                <a:moveTo>
                  <a:pt x="2958353" y="0"/>
                </a:moveTo>
                <a:lnTo>
                  <a:pt x="2635624" y="312950"/>
                </a:lnTo>
                <a:lnTo>
                  <a:pt x="2352013" y="180924"/>
                </a:lnTo>
                <a:lnTo>
                  <a:pt x="2224877" y="39119"/>
                </a:lnTo>
                <a:lnTo>
                  <a:pt x="1515850" y="342289"/>
                </a:lnTo>
                <a:lnTo>
                  <a:pt x="987748" y="469425"/>
                </a:lnTo>
                <a:lnTo>
                  <a:pt x="699247" y="567222"/>
                </a:lnTo>
                <a:lnTo>
                  <a:pt x="577001" y="454755"/>
                </a:lnTo>
                <a:lnTo>
                  <a:pt x="0" y="523213"/>
                </a:lnTo>
                <a:lnTo>
                  <a:pt x="562332" y="1041536"/>
                </a:lnTo>
                <a:lnTo>
                  <a:pt x="792154" y="743256"/>
                </a:lnTo>
                <a:lnTo>
                  <a:pt x="1281138" y="621010"/>
                </a:lnTo>
                <a:lnTo>
                  <a:pt x="1877699" y="435196"/>
                </a:lnTo>
                <a:lnTo>
                  <a:pt x="2332454" y="464535"/>
                </a:lnTo>
                <a:lnTo>
                  <a:pt x="2528047" y="601450"/>
                </a:lnTo>
                <a:lnTo>
                  <a:pt x="2630734" y="801934"/>
                </a:lnTo>
                <a:lnTo>
                  <a:pt x="2748090" y="982858"/>
                </a:lnTo>
                <a:lnTo>
                  <a:pt x="2562276" y="1315367"/>
                </a:lnTo>
                <a:lnTo>
                  <a:pt x="2787209" y="1349596"/>
                </a:lnTo>
                <a:lnTo>
                  <a:pt x="2826327" y="371628"/>
                </a:lnTo>
                <a:lnTo>
                  <a:pt x="2787209" y="283611"/>
                </a:lnTo>
                <a:lnTo>
                  <a:pt x="2958353" y="0"/>
                </a:lnTo>
                <a:close/>
              </a:path>
            </a:pathLst>
          </a:custGeom>
          <a:solidFill>
            <a:srgbClr val="D9D9D9">
              <a:alpha val="38824"/>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Right 8">
            <a:extLst>
              <a:ext uri="{FF2B5EF4-FFF2-40B4-BE49-F238E27FC236}">
                <a16:creationId xmlns:a16="http://schemas.microsoft.com/office/drawing/2014/main" id="{4F3B930F-A454-3EB9-28DC-9E595BC767B1}"/>
              </a:ext>
            </a:extLst>
          </p:cNvPr>
          <p:cNvSpPr/>
          <p:nvPr/>
        </p:nvSpPr>
        <p:spPr>
          <a:xfrm rot="10180503">
            <a:off x="4921572" y="3902292"/>
            <a:ext cx="1590435" cy="264051"/>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565314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8BFA-F87A-75B1-9A7C-794A36C8A993}"/>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DF4915B6-F43D-F1CE-C8FF-C1E8F5AE5D92}"/>
              </a:ext>
            </a:extLst>
          </p:cNvPr>
          <p:cNvSpPr>
            <a:spLocks noGrp="1"/>
          </p:cNvSpPr>
          <p:nvPr>
            <p:ph type="subTitle" idx="1"/>
          </p:nvPr>
        </p:nvSpPr>
        <p:spPr/>
        <p:txBody>
          <a:bodyPr/>
          <a:lstStyle/>
          <a:p>
            <a:endParaRPr lang="en-US" dirty="0"/>
          </a:p>
        </p:txBody>
      </p:sp>
      <p:pic>
        <p:nvPicPr>
          <p:cNvPr id="5" name="Picture 4">
            <a:extLst>
              <a:ext uri="{FF2B5EF4-FFF2-40B4-BE49-F238E27FC236}">
                <a16:creationId xmlns:a16="http://schemas.microsoft.com/office/drawing/2014/main" id="{1E89D10C-C196-6303-0932-95D0A30E6A7F}"/>
              </a:ext>
            </a:extLst>
          </p:cNvPr>
          <p:cNvPicPr>
            <a:picLocks noChangeAspect="1"/>
          </p:cNvPicPr>
          <p:nvPr/>
        </p:nvPicPr>
        <p:blipFill>
          <a:blip r:embed="rId2"/>
          <a:stretch>
            <a:fillRect/>
          </a:stretch>
        </p:blipFill>
        <p:spPr>
          <a:xfrm>
            <a:off x="1737875" y="-44450"/>
            <a:ext cx="8060176" cy="6921929"/>
          </a:xfrm>
          <a:prstGeom prst="rect">
            <a:avLst/>
          </a:prstGeom>
        </p:spPr>
      </p:pic>
      <p:sp>
        <p:nvSpPr>
          <p:cNvPr id="6" name="Star: 5 Points 5">
            <a:extLst>
              <a:ext uri="{FF2B5EF4-FFF2-40B4-BE49-F238E27FC236}">
                <a16:creationId xmlns:a16="http://schemas.microsoft.com/office/drawing/2014/main" id="{FAAE1165-67FB-9FA1-AFAE-D81F5D8DA85B}"/>
              </a:ext>
            </a:extLst>
          </p:cNvPr>
          <p:cNvSpPr/>
          <p:nvPr/>
        </p:nvSpPr>
        <p:spPr>
          <a:xfrm>
            <a:off x="414025" y="5354423"/>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Star: 5 Points 6">
            <a:extLst>
              <a:ext uri="{FF2B5EF4-FFF2-40B4-BE49-F238E27FC236}">
                <a16:creationId xmlns:a16="http://schemas.microsoft.com/office/drawing/2014/main" id="{4E382FEF-904A-EFA0-9B1A-D9AFB4161DBB}"/>
              </a:ext>
            </a:extLst>
          </p:cNvPr>
          <p:cNvSpPr/>
          <p:nvPr/>
        </p:nvSpPr>
        <p:spPr>
          <a:xfrm>
            <a:off x="6279691" y="4379584"/>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Star: 5 Points 7">
            <a:extLst>
              <a:ext uri="{FF2B5EF4-FFF2-40B4-BE49-F238E27FC236}">
                <a16:creationId xmlns:a16="http://schemas.microsoft.com/office/drawing/2014/main" id="{9BD057FE-4977-43C2-4C7E-DA78BC3E5853}"/>
              </a:ext>
            </a:extLst>
          </p:cNvPr>
          <p:cNvSpPr/>
          <p:nvPr/>
        </p:nvSpPr>
        <p:spPr>
          <a:xfrm>
            <a:off x="3219975" y="2745130"/>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tar: 5 Points 8">
            <a:extLst>
              <a:ext uri="{FF2B5EF4-FFF2-40B4-BE49-F238E27FC236}">
                <a16:creationId xmlns:a16="http://schemas.microsoft.com/office/drawing/2014/main" id="{3B860966-DB54-E208-D6FF-F9F6171CA637}"/>
              </a:ext>
            </a:extLst>
          </p:cNvPr>
          <p:cNvSpPr/>
          <p:nvPr/>
        </p:nvSpPr>
        <p:spPr>
          <a:xfrm>
            <a:off x="5180202" y="3983904"/>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Star: 5 Points 9">
            <a:extLst>
              <a:ext uri="{FF2B5EF4-FFF2-40B4-BE49-F238E27FC236}">
                <a16:creationId xmlns:a16="http://schemas.microsoft.com/office/drawing/2014/main" id="{5E570B69-CCEB-1045-83FF-535ACE0A6073}"/>
              </a:ext>
            </a:extLst>
          </p:cNvPr>
          <p:cNvSpPr/>
          <p:nvPr/>
        </p:nvSpPr>
        <p:spPr>
          <a:xfrm>
            <a:off x="6512870" y="410198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Star: 5 Points 10">
            <a:extLst>
              <a:ext uri="{FF2B5EF4-FFF2-40B4-BE49-F238E27FC236}">
                <a16:creationId xmlns:a16="http://schemas.microsoft.com/office/drawing/2014/main" id="{72C43085-F2D7-6C38-52B7-7006656EF02E}"/>
              </a:ext>
            </a:extLst>
          </p:cNvPr>
          <p:cNvSpPr/>
          <p:nvPr/>
        </p:nvSpPr>
        <p:spPr>
          <a:xfrm>
            <a:off x="7622797" y="499198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Star: 5 Points 11">
            <a:extLst>
              <a:ext uri="{FF2B5EF4-FFF2-40B4-BE49-F238E27FC236}">
                <a16:creationId xmlns:a16="http://schemas.microsoft.com/office/drawing/2014/main" id="{775F3910-A02F-0ADA-50AF-39F9D6496D4F}"/>
              </a:ext>
            </a:extLst>
          </p:cNvPr>
          <p:cNvSpPr/>
          <p:nvPr/>
        </p:nvSpPr>
        <p:spPr>
          <a:xfrm>
            <a:off x="7450823" y="4379585"/>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Star: 5 Points 12">
            <a:extLst>
              <a:ext uri="{FF2B5EF4-FFF2-40B4-BE49-F238E27FC236}">
                <a16:creationId xmlns:a16="http://schemas.microsoft.com/office/drawing/2014/main" id="{ACEE3281-9E8D-027E-FB0E-D83BCE7FE223}"/>
              </a:ext>
            </a:extLst>
          </p:cNvPr>
          <p:cNvSpPr/>
          <p:nvPr/>
        </p:nvSpPr>
        <p:spPr>
          <a:xfrm>
            <a:off x="5924026" y="3429000"/>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Star: 5 Points 13">
            <a:extLst>
              <a:ext uri="{FF2B5EF4-FFF2-40B4-BE49-F238E27FC236}">
                <a16:creationId xmlns:a16="http://schemas.microsoft.com/office/drawing/2014/main" id="{44EB92A4-2F0A-7823-FDB6-4A0FF374B55C}"/>
              </a:ext>
            </a:extLst>
          </p:cNvPr>
          <p:cNvSpPr/>
          <p:nvPr/>
        </p:nvSpPr>
        <p:spPr>
          <a:xfrm>
            <a:off x="8133782" y="4870340"/>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tar: 5 Points 14">
            <a:extLst>
              <a:ext uri="{FF2B5EF4-FFF2-40B4-BE49-F238E27FC236}">
                <a16:creationId xmlns:a16="http://schemas.microsoft.com/office/drawing/2014/main" id="{1A25076C-44CD-6B6B-3BA0-CCFDBB9344E8}"/>
              </a:ext>
            </a:extLst>
          </p:cNvPr>
          <p:cNvSpPr/>
          <p:nvPr/>
        </p:nvSpPr>
        <p:spPr>
          <a:xfrm>
            <a:off x="5681976" y="2970234"/>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tar: 5 Points 15">
            <a:extLst>
              <a:ext uri="{FF2B5EF4-FFF2-40B4-BE49-F238E27FC236}">
                <a16:creationId xmlns:a16="http://schemas.microsoft.com/office/drawing/2014/main" id="{F6279706-2033-7AF8-0054-A77DF41D4F85}"/>
              </a:ext>
            </a:extLst>
          </p:cNvPr>
          <p:cNvSpPr/>
          <p:nvPr/>
        </p:nvSpPr>
        <p:spPr>
          <a:xfrm>
            <a:off x="5732033" y="4541794"/>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Star: 5 Points 16">
            <a:extLst>
              <a:ext uri="{FF2B5EF4-FFF2-40B4-BE49-F238E27FC236}">
                <a16:creationId xmlns:a16="http://schemas.microsoft.com/office/drawing/2014/main" id="{F7DAF63F-462D-7562-923F-A1E180697DCF}"/>
              </a:ext>
            </a:extLst>
          </p:cNvPr>
          <p:cNvSpPr/>
          <p:nvPr/>
        </p:nvSpPr>
        <p:spPr>
          <a:xfrm>
            <a:off x="5266189" y="1048624"/>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Star: 5 Points 17">
            <a:extLst>
              <a:ext uri="{FF2B5EF4-FFF2-40B4-BE49-F238E27FC236}">
                <a16:creationId xmlns:a16="http://schemas.microsoft.com/office/drawing/2014/main" id="{316DA482-A7D7-B738-F649-D365EBD410C1}"/>
              </a:ext>
            </a:extLst>
          </p:cNvPr>
          <p:cNvSpPr/>
          <p:nvPr/>
        </p:nvSpPr>
        <p:spPr>
          <a:xfrm>
            <a:off x="4968090" y="3573216"/>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Star: 5 Points 18">
            <a:extLst>
              <a:ext uri="{FF2B5EF4-FFF2-40B4-BE49-F238E27FC236}">
                <a16:creationId xmlns:a16="http://schemas.microsoft.com/office/drawing/2014/main" id="{79955C93-330F-12CF-8F56-259116D6034B}"/>
              </a:ext>
            </a:extLst>
          </p:cNvPr>
          <p:cNvSpPr/>
          <p:nvPr/>
        </p:nvSpPr>
        <p:spPr>
          <a:xfrm>
            <a:off x="4277686" y="3889527"/>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Star: 5 Points 19">
            <a:extLst>
              <a:ext uri="{FF2B5EF4-FFF2-40B4-BE49-F238E27FC236}">
                <a16:creationId xmlns:a16="http://schemas.microsoft.com/office/drawing/2014/main" id="{B7C5E142-2464-9E9E-0444-5C3581AA6F3A}"/>
              </a:ext>
            </a:extLst>
          </p:cNvPr>
          <p:cNvSpPr/>
          <p:nvPr/>
        </p:nvSpPr>
        <p:spPr>
          <a:xfrm>
            <a:off x="5738769" y="3801442"/>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Star: 5 Points 20">
            <a:extLst>
              <a:ext uri="{FF2B5EF4-FFF2-40B4-BE49-F238E27FC236}">
                <a16:creationId xmlns:a16="http://schemas.microsoft.com/office/drawing/2014/main" id="{EE56AFCE-7832-43B4-F2BB-66FB2EED05CC}"/>
              </a:ext>
            </a:extLst>
          </p:cNvPr>
          <p:cNvSpPr/>
          <p:nvPr/>
        </p:nvSpPr>
        <p:spPr>
          <a:xfrm>
            <a:off x="5510002" y="236124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Star: 5 Points 21">
            <a:extLst>
              <a:ext uri="{FF2B5EF4-FFF2-40B4-BE49-F238E27FC236}">
                <a16:creationId xmlns:a16="http://schemas.microsoft.com/office/drawing/2014/main" id="{C45139DA-0D27-A606-D009-DA71976F7BC3}"/>
              </a:ext>
            </a:extLst>
          </p:cNvPr>
          <p:cNvSpPr/>
          <p:nvPr/>
        </p:nvSpPr>
        <p:spPr>
          <a:xfrm>
            <a:off x="6648108" y="288214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tar: 5 Points 22">
            <a:extLst>
              <a:ext uri="{FF2B5EF4-FFF2-40B4-BE49-F238E27FC236}">
                <a16:creationId xmlns:a16="http://schemas.microsoft.com/office/drawing/2014/main" id="{925FC6E3-7901-A659-AAEE-F80A519DEEB3}"/>
              </a:ext>
            </a:extLst>
          </p:cNvPr>
          <p:cNvSpPr/>
          <p:nvPr/>
        </p:nvSpPr>
        <p:spPr>
          <a:xfrm>
            <a:off x="5424015" y="5124127"/>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Star: 5 Points 23">
            <a:extLst>
              <a:ext uri="{FF2B5EF4-FFF2-40B4-BE49-F238E27FC236}">
                <a16:creationId xmlns:a16="http://schemas.microsoft.com/office/drawing/2014/main" id="{C981E4A2-897C-F6DA-3B69-6A743619C9DF}"/>
              </a:ext>
            </a:extLst>
          </p:cNvPr>
          <p:cNvSpPr/>
          <p:nvPr/>
        </p:nvSpPr>
        <p:spPr>
          <a:xfrm>
            <a:off x="4692986" y="85411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Star: 5 Points 24">
            <a:extLst>
              <a:ext uri="{FF2B5EF4-FFF2-40B4-BE49-F238E27FC236}">
                <a16:creationId xmlns:a16="http://schemas.microsoft.com/office/drawing/2014/main" id="{95398666-2633-A81C-D1E6-C4D0B75D94ED}"/>
              </a:ext>
            </a:extLst>
          </p:cNvPr>
          <p:cNvSpPr/>
          <p:nvPr/>
        </p:nvSpPr>
        <p:spPr>
          <a:xfrm>
            <a:off x="6734095" y="538789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Star: 5 Points 25">
            <a:extLst>
              <a:ext uri="{FF2B5EF4-FFF2-40B4-BE49-F238E27FC236}">
                <a16:creationId xmlns:a16="http://schemas.microsoft.com/office/drawing/2014/main" id="{8770BB4D-EF7F-57F6-328E-740D37E9EA0C}"/>
              </a:ext>
            </a:extLst>
          </p:cNvPr>
          <p:cNvSpPr/>
          <p:nvPr/>
        </p:nvSpPr>
        <p:spPr>
          <a:xfrm>
            <a:off x="5338028" y="1837215"/>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Star: 5 Points 26">
            <a:extLst>
              <a:ext uri="{FF2B5EF4-FFF2-40B4-BE49-F238E27FC236}">
                <a16:creationId xmlns:a16="http://schemas.microsoft.com/office/drawing/2014/main" id="{4EEF9C54-7895-0837-94B2-A2B45B25E94D}"/>
              </a:ext>
            </a:extLst>
          </p:cNvPr>
          <p:cNvSpPr/>
          <p:nvPr/>
        </p:nvSpPr>
        <p:spPr>
          <a:xfrm>
            <a:off x="6297336" y="4800376"/>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Star: 5 Points 27">
            <a:extLst>
              <a:ext uri="{FF2B5EF4-FFF2-40B4-BE49-F238E27FC236}">
                <a16:creationId xmlns:a16="http://schemas.microsoft.com/office/drawing/2014/main" id="{86B50F82-A599-DB97-2773-1F5DC9FC66B4}"/>
              </a:ext>
            </a:extLst>
          </p:cNvPr>
          <p:cNvSpPr/>
          <p:nvPr/>
        </p:nvSpPr>
        <p:spPr>
          <a:xfrm>
            <a:off x="5838039" y="163682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Star: 5 Points 28">
            <a:extLst>
              <a:ext uri="{FF2B5EF4-FFF2-40B4-BE49-F238E27FC236}">
                <a16:creationId xmlns:a16="http://schemas.microsoft.com/office/drawing/2014/main" id="{3C7CE862-EAE6-6A67-6A0A-406B7F63CB11}"/>
              </a:ext>
            </a:extLst>
          </p:cNvPr>
          <p:cNvSpPr/>
          <p:nvPr/>
        </p:nvSpPr>
        <p:spPr>
          <a:xfrm>
            <a:off x="6469310" y="5803386"/>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Star: 5 Points 29">
            <a:extLst>
              <a:ext uri="{FF2B5EF4-FFF2-40B4-BE49-F238E27FC236}">
                <a16:creationId xmlns:a16="http://schemas.microsoft.com/office/drawing/2014/main" id="{2715354F-722C-E089-5458-EF096838D5F3}"/>
              </a:ext>
            </a:extLst>
          </p:cNvPr>
          <p:cNvSpPr/>
          <p:nvPr/>
        </p:nvSpPr>
        <p:spPr>
          <a:xfrm>
            <a:off x="6607029" y="619773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Star: 5 Points 30">
            <a:extLst>
              <a:ext uri="{FF2B5EF4-FFF2-40B4-BE49-F238E27FC236}">
                <a16:creationId xmlns:a16="http://schemas.microsoft.com/office/drawing/2014/main" id="{14FF6938-27E9-ECFA-AB9F-C433A213E34C}"/>
              </a:ext>
            </a:extLst>
          </p:cNvPr>
          <p:cNvSpPr/>
          <p:nvPr/>
        </p:nvSpPr>
        <p:spPr>
          <a:xfrm>
            <a:off x="6885796" y="4509097"/>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Star: 5 Points 31">
            <a:extLst>
              <a:ext uri="{FF2B5EF4-FFF2-40B4-BE49-F238E27FC236}">
                <a16:creationId xmlns:a16="http://schemas.microsoft.com/office/drawing/2014/main" id="{E1D11CC1-2A52-F8AF-71AB-00CCDF36D0F1}"/>
              </a:ext>
            </a:extLst>
          </p:cNvPr>
          <p:cNvSpPr/>
          <p:nvPr/>
        </p:nvSpPr>
        <p:spPr>
          <a:xfrm>
            <a:off x="3985515" y="141846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tar: 5 Points 33">
            <a:extLst>
              <a:ext uri="{FF2B5EF4-FFF2-40B4-BE49-F238E27FC236}">
                <a16:creationId xmlns:a16="http://schemas.microsoft.com/office/drawing/2014/main" id="{2F0A92CE-47D2-28DC-4C86-4B40F9754F0D}"/>
              </a:ext>
            </a:extLst>
          </p:cNvPr>
          <p:cNvSpPr/>
          <p:nvPr/>
        </p:nvSpPr>
        <p:spPr>
          <a:xfrm>
            <a:off x="4363673" y="206581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Star: 5 Points 34">
            <a:extLst>
              <a:ext uri="{FF2B5EF4-FFF2-40B4-BE49-F238E27FC236}">
                <a16:creationId xmlns:a16="http://schemas.microsoft.com/office/drawing/2014/main" id="{465C127A-38C1-6C9D-40E6-A509DBFAB443}"/>
              </a:ext>
            </a:extLst>
          </p:cNvPr>
          <p:cNvSpPr/>
          <p:nvPr/>
        </p:nvSpPr>
        <p:spPr>
          <a:xfrm>
            <a:off x="3306099" y="1977726"/>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Star: 5 Points 35">
            <a:extLst>
              <a:ext uri="{FF2B5EF4-FFF2-40B4-BE49-F238E27FC236}">
                <a16:creationId xmlns:a16="http://schemas.microsoft.com/office/drawing/2014/main" id="{BD625A6C-FCE1-7CE9-9DE9-78DF808940BF}"/>
              </a:ext>
            </a:extLst>
          </p:cNvPr>
          <p:cNvSpPr/>
          <p:nvPr/>
        </p:nvSpPr>
        <p:spPr>
          <a:xfrm>
            <a:off x="3857538" y="2501318"/>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Star: 5 Points 36">
            <a:extLst>
              <a:ext uri="{FF2B5EF4-FFF2-40B4-BE49-F238E27FC236}">
                <a16:creationId xmlns:a16="http://schemas.microsoft.com/office/drawing/2014/main" id="{34166C7F-48FD-9E98-CD2C-C848ED80A5A0}"/>
              </a:ext>
            </a:extLst>
          </p:cNvPr>
          <p:cNvSpPr/>
          <p:nvPr/>
        </p:nvSpPr>
        <p:spPr>
          <a:xfrm>
            <a:off x="4370709" y="2771278"/>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Star: 5 Points 37">
            <a:extLst>
              <a:ext uri="{FF2B5EF4-FFF2-40B4-BE49-F238E27FC236}">
                <a16:creationId xmlns:a16="http://schemas.microsoft.com/office/drawing/2014/main" id="{99F93132-3F2F-54A5-28B2-02C52E1BDE2E}"/>
              </a:ext>
            </a:extLst>
          </p:cNvPr>
          <p:cNvSpPr/>
          <p:nvPr/>
        </p:nvSpPr>
        <p:spPr>
          <a:xfrm>
            <a:off x="4157489" y="3146403"/>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Star: 5 Points 38">
            <a:extLst>
              <a:ext uri="{FF2B5EF4-FFF2-40B4-BE49-F238E27FC236}">
                <a16:creationId xmlns:a16="http://schemas.microsoft.com/office/drawing/2014/main" id="{B4A43230-B594-E134-1D71-9B2202B8DBB6}"/>
              </a:ext>
            </a:extLst>
          </p:cNvPr>
          <p:cNvSpPr/>
          <p:nvPr/>
        </p:nvSpPr>
        <p:spPr>
          <a:xfrm>
            <a:off x="3709355" y="2917555"/>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Star: 5 Points 39">
            <a:extLst>
              <a:ext uri="{FF2B5EF4-FFF2-40B4-BE49-F238E27FC236}">
                <a16:creationId xmlns:a16="http://schemas.microsoft.com/office/drawing/2014/main" id="{FD9A4BA9-9C8A-3DD4-8F55-0EB435076E43}"/>
              </a:ext>
            </a:extLst>
          </p:cNvPr>
          <p:cNvSpPr/>
          <p:nvPr/>
        </p:nvSpPr>
        <p:spPr>
          <a:xfrm>
            <a:off x="3598246" y="3387520"/>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Star: 5 Points 40">
            <a:extLst>
              <a:ext uri="{FF2B5EF4-FFF2-40B4-BE49-F238E27FC236}">
                <a16:creationId xmlns:a16="http://schemas.microsoft.com/office/drawing/2014/main" id="{6169A8E1-CD8E-AEB3-85E0-EF819FB682DA}"/>
              </a:ext>
            </a:extLst>
          </p:cNvPr>
          <p:cNvSpPr/>
          <p:nvPr/>
        </p:nvSpPr>
        <p:spPr>
          <a:xfrm>
            <a:off x="4029512" y="3625273"/>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Star: 5 Points 41">
            <a:extLst>
              <a:ext uri="{FF2B5EF4-FFF2-40B4-BE49-F238E27FC236}">
                <a16:creationId xmlns:a16="http://schemas.microsoft.com/office/drawing/2014/main" id="{3D25D48E-A967-0898-38E2-99ACAABE816A}"/>
              </a:ext>
            </a:extLst>
          </p:cNvPr>
          <p:cNvSpPr/>
          <p:nvPr/>
        </p:nvSpPr>
        <p:spPr>
          <a:xfrm>
            <a:off x="4863607" y="433462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Star: 5 Points 42">
            <a:extLst>
              <a:ext uri="{FF2B5EF4-FFF2-40B4-BE49-F238E27FC236}">
                <a16:creationId xmlns:a16="http://schemas.microsoft.com/office/drawing/2014/main" id="{EB0BA33A-E100-F9CF-2EA6-B80ACBBE5608}"/>
              </a:ext>
            </a:extLst>
          </p:cNvPr>
          <p:cNvSpPr/>
          <p:nvPr/>
        </p:nvSpPr>
        <p:spPr>
          <a:xfrm>
            <a:off x="5767963" y="5442508"/>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Star: 5 Points 43">
            <a:extLst>
              <a:ext uri="{FF2B5EF4-FFF2-40B4-BE49-F238E27FC236}">
                <a16:creationId xmlns:a16="http://schemas.microsoft.com/office/drawing/2014/main" id="{4DA4C12C-3C7A-40B0-9B40-522948F1DD4F}"/>
              </a:ext>
            </a:extLst>
          </p:cNvPr>
          <p:cNvSpPr/>
          <p:nvPr/>
        </p:nvSpPr>
        <p:spPr>
          <a:xfrm>
            <a:off x="6847042" y="397761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Star: 5 Points 44">
            <a:extLst>
              <a:ext uri="{FF2B5EF4-FFF2-40B4-BE49-F238E27FC236}">
                <a16:creationId xmlns:a16="http://schemas.microsoft.com/office/drawing/2014/main" id="{A518FD14-CCAD-E5CF-92EB-B6DCC3788121}"/>
              </a:ext>
            </a:extLst>
          </p:cNvPr>
          <p:cNvSpPr/>
          <p:nvPr/>
        </p:nvSpPr>
        <p:spPr>
          <a:xfrm>
            <a:off x="6520998" y="3234487"/>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Star: 5 Points 45">
            <a:extLst>
              <a:ext uri="{FF2B5EF4-FFF2-40B4-BE49-F238E27FC236}">
                <a16:creationId xmlns:a16="http://schemas.microsoft.com/office/drawing/2014/main" id="{FE2DED74-1CBB-9EE0-0D0B-C99A854B78F6}"/>
              </a:ext>
            </a:extLst>
          </p:cNvPr>
          <p:cNvSpPr/>
          <p:nvPr/>
        </p:nvSpPr>
        <p:spPr>
          <a:xfrm>
            <a:off x="7245080" y="2740856"/>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Star: 5 Points 46">
            <a:extLst>
              <a:ext uri="{FF2B5EF4-FFF2-40B4-BE49-F238E27FC236}">
                <a16:creationId xmlns:a16="http://schemas.microsoft.com/office/drawing/2014/main" id="{9E9EBFEB-9B99-0861-1021-345DF7B42D29}"/>
              </a:ext>
            </a:extLst>
          </p:cNvPr>
          <p:cNvSpPr/>
          <p:nvPr/>
        </p:nvSpPr>
        <p:spPr>
          <a:xfrm>
            <a:off x="6324760" y="2657045"/>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Star: 5 Points 47">
            <a:extLst>
              <a:ext uri="{FF2B5EF4-FFF2-40B4-BE49-F238E27FC236}">
                <a16:creationId xmlns:a16="http://schemas.microsoft.com/office/drawing/2014/main" id="{016403B5-91B3-40C1-F9F9-F18818F28A72}"/>
              </a:ext>
            </a:extLst>
          </p:cNvPr>
          <p:cNvSpPr/>
          <p:nvPr/>
        </p:nvSpPr>
        <p:spPr>
          <a:xfrm>
            <a:off x="5909301" y="2194879"/>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Star: 5 Points 48">
            <a:extLst>
              <a:ext uri="{FF2B5EF4-FFF2-40B4-BE49-F238E27FC236}">
                <a16:creationId xmlns:a16="http://schemas.microsoft.com/office/drawing/2014/main" id="{AB941C25-3458-192E-276B-ABD3D7CD3B23}"/>
              </a:ext>
            </a:extLst>
          </p:cNvPr>
          <p:cNvSpPr/>
          <p:nvPr/>
        </p:nvSpPr>
        <p:spPr>
          <a:xfrm>
            <a:off x="6349024" y="1977725"/>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Star: 5 Points 49">
            <a:extLst>
              <a:ext uri="{FF2B5EF4-FFF2-40B4-BE49-F238E27FC236}">
                <a16:creationId xmlns:a16="http://schemas.microsoft.com/office/drawing/2014/main" id="{38191B9F-CE10-0AA3-EDBF-CD637D6F136E}"/>
              </a:ext>
            </a:extLst>
          </p:cNvPr>
          <p:cNvSpPr/>
          <p:nvPr/>
        </p:nvSpPr>
        <p:spPr>
          <a:xfrm>
            <a:off x="4638004" y="450872"/>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Star: 5 Points 50">
            <a:extLst>
              <a:ext uri="{FF2B5EF4-FFF2-40B4-BE49-F238E27FC236}">
                <a16:creationId xmlns:a16="http://schemas.microsoft.com/office/drawing/2014/main" id="{F013C4AF-6B54-86BD-2D86-215FF1BC8835}"/>
              </a:ext>
            </a:extLst>
          </p:cNvPr>
          <p:cNvSpPr/>
          <p:nvPr/>
        </p:nvSpPr>
        <p:spPr>
          <a:xfrm>
            <a:off x="4284722" y="758803"/>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Star: 5 Points 51">
            <a:extLst>
              <a:ext uri="{FF2B5EF4-FFF2-40B4-BE49-F238E27FC236}">
                <a16:creationId xmlns:a16="http://schemas.microsoft.com/office/drawing/2014/main" id="{E0439857-EDAA-2AB7-4DDB-22D1689ED6FC}"/>
              </a:ext>
            </a:extLst>
          </p:cNvPr>
          <p:cNvSpPr/>
          <p:nvPr/>
        </p:nvSpPr>
        <p:spPr>
          <a:xfrm>
            <a:off x="5052069" y="272606"/>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Star: 5 Points 52">
            <a:extLst>
              <a:ext uri="{FF2B5EF4-FFF2-40B4-BE49-F238E27FC236}">
                <a16:creationId xmlns:a16="http://schemas.microsoft.com/office/drawing/2014/main" id="{BEE1E864-5A34-529B-489A-30B35722870A}"/>
              </a:ext>
            </a:extLst>
          </p:cNvPr>
          <p:cNvSpPr/>
          <p:nvPr/>
        </p:nvSpPr>
        <p:spPr>
          <a:xfrm>
            <a:off x="5117285" y="717074"/>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Star: 5 Points 53">
            <a:extLst>
              <a:ext uri="{FF2B5EF4-FFF2-40B4-BE49-F238E27FC236}">
                <a16:creationId xmlns:a16="http://schemas.microsoft.com/office/drawing/2014/main" id="{0F1C12D3-6190-6266-C802-0443BF3C66C8}"/>
              </a:ext>
            </a:extLst>
          </p:cNvPr>
          <p:cNvSpPr/>
          <p:nvPr/>
        </p:nvSpPr>
        <p:spPr>
          <a:xfrm>
            <a:off x="4723991" y="1439363"/>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Star: 5 Points 55">
            <a:extLst>
              <a:ext uri="{FF2B5EF4-FFF2-40B4-BE49-F238E27FC236}">
                <a16:creationId xmlns:a16="http://schemas.microsoft.com/office/drawing/2014/main" id="{A6B8A5B3-4FF9-A4B3-C677-58E438BA0701}"/>
              </a:ext>
            </a:extLst>
          </p:cNvPr>
          <p:cNvSpPr/>
          <p:nvPr/>
        </p:nvSpPr>
        <p:spPr>
          <a:xfrm>
            <a:off x="4796116" y="2069204"/>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Star: 5 Points 56">
            <a:extLst>
              <a:ext uri="{FF2B5EF4-FFF2-40B4-BE49-F238E27FC236}">
                <a16:creationId xmlns:a16="http://schemas.microsoft.com/office/drawing/2014/main" id="{D2A7C74E-BB1B-DDBE-5104-55461E1CFB71}"/>
              </a:ext>
            </a:extLst>
          </p:cNvPr>
          <p:cNvSpPr/>
          <p:nvPr/>
        </p:nvSpPr>
        <p:spPr>
          <a:xfrm>
            <a:off x="4926176" y="2474493"/>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tar: 5 Points 57">
            <a:extLst>
              <a:ext uri="{FF2B5EF4-FFF2-40B4-BE49-F238E27FC236}">
                <a16:creationId xmlns:a16="http://schemas.microsoft.com/office/drawing/2014/main" id="{CEB621E4-F68F-A534-5D9E-DE68AC16CEDC}"/>
              </a:ext>
            </a:extLst>
          </p:cNvPr>
          <p:cNvSpPr/>
          <p:nvPr/>
        </p:nvSpPr>
        <p:spPr>
          <a:xfrm>
            <a:off x="4691633" y="2538909"/>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Star: 5 Points 58">
            <a:extLst>
              <a:ext uri="{FF2B5EF4-FFF2-40B4-BE49-F238E27FC236}">
                <a16:creationId xmlns:a16="http://schemas.microsoft.com/office/drawing/2014/main" id="{324DE124-3DA9-993B-37B9-DF5FC2DAEFBD}"/>
              </a:ext>
            </a:extLst>
          </p:cNvPr>
          <p:cNvSpPr/>
          <p:nvPr/>
        </p:nvSpPr>
        <p:spPr>
          <a:xfrm>
            <a:off x="4945311" y="2879043"/>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Star: 5 Points 59">
            <a:extLst>
              <a:ext uri="{FF2B5EF4-FFF2-40B4-BE49-F238E27FC236}">
                <a16:creationId xmlns:a16="http://schemas.microsoft.com/office/drawing/2014/main" id="{5F253448-6450-0D5E-D503-D44196E35FAD}"/>
              </a:ext>
            </a:extLst>
          </p:cNvPr>
          <p:cNvSpPr/>
          <p:nvPr/>
        </p:nvSpPr>
        <p:spPr>
          <a:xfrm>
            <a:off x="5189472" y="2413233"/>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 name="Star: 5 Points 60">
            <a:extLst>
              <a:ext uri="{FF2B5EF4-FFF2-40B4-BE49-F238E27FC236}">
                <a16:creationId xmlns:a16="http://schemas.microsoft.com/office/drawing/2014/main" id="{43CEBB81-6342-CB38-D150-8F2384B31B6C}"/>
              </a:ext>
            </a:extLst>
          </p:cNvPr>
          <p:cNvSpPr/>
          <p:nvPr/>
        </p:nvSpPr>
        <p:spPr>
          <a:xfrm>
            <a:off x="6049162" y="1724913"/>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Star: 5 Points 61">
            <a:extLst>
              <a:ext uri="{FF2B5EF4-FFF2-40B4-BE49-F238E27FC236}">
                <a16:creationId xmlns:a16="http://schemas.microsoft.com/office/drawing/2014/main" id="{0E827423-228E-359A-737E-C9C6949E1C08}"/>
              </a:ext>
            </a:extLst>
          </p:cNvPr>
          <p:cNvSpPr/>
          <p:nvPr/>
        </p:nvSpPr>
        <p:spPr>
          <a:xfrm>
            <a:off x="7023976" y="2065811"/>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Star: 5 Points 62">
            <a:extLst>
              <a:ext uri="{FF2B5EF4-FFF2-40B4-BE49-F238E27FC236}">
                <a16:creationId xmlns:a16="http://schemas.microsoft.com/office/drawing/2014/main" id="{F352B0A6-7ABB-1E59-727D-ED620BE39D41}"/>
              </a:ext>
            </a:extLst>
          </p:cNvPr>
          <p:cNvSpPr/>
          <p:nvPr/>
        </p:nvSpPr>
        <p:spPr>
          <a:xfrm>
            <a:off x="6921878" y="2368850"/>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Star: 5 Points 63">
            <a:extLst>
              <a:ext uri="{FF2B5EF4-FFF2-40B4-BE49-F238E27FC236}">
                <a16:creationId xmlns:a16="http://schemas.microsoft.com/office/drawing/2014/main" id="{8B5878CA-A10E-2A76-4B13-6D5F8628C451}"/>
              </a:ext>
            </a:extLst>
          </p:cNvPr>
          <p:cNvSpPr/>
          <p:nvPr/>
        </p:nvSpPr>
        <p:spPr>
          <a:xfrm>
            <a:off x="7363227" y="2260334"/>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Star: 5 Points 64">
            <a:extLst>
              <a:ext uri="{FF2B5EF4-FFF2-40B4-BE49-F238E27FC236}">
                <a16:creationId xmlns:a16="http://schemas.microsoft.com/office/drawing/2014/main" id="{43EE1283-47CD-903D-38AA-EEA3797CEDB2}"/>
              </a:ext>
            </a:extLst>
          </p:cNvPr>
          <p:cNvSpPr/>
          <p:nvPr/>
        </p:nvSpPr>
        <p:spPr>
          <a:xfrm>
            <a:off x="8564202" y="4678394"/>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Star: 5 Points 65">
            <a:extLst>
              <a:ext uri="{FF2B5EF4-FFF2-40B4-BE49-F238E27FC236}">
                <a16:creationId xmlns:a16="http://schemas.microsoft.com/office/drawing/2014/main" id="{A09D3389-BC33-1BA8-652D-620FEE140AB0}"/>
              </a:ext>
            </a:extLst>
          </p:cNvPr>
          <p:cNvSpPr/>
          <p:nvPr/>
        </p:nvSpPr>
        <p:spPr>
          <a:xfrm>
            <a:off x="7400066" y="5461684"/>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Star: 5 Points 66">
            <a:extLst>
              <a:ext uri="{FF2B5EF4-FFF2-40B4-BE49-F238E27FC236}">
                <a16:creationId xmlns:a16="http://schemas.microsoft.com/office/drawing/2014/main" id="{937F28F6-8E27-FF97-B2BC-33D22ECD4635}"/>
              </a:ext>
            </a:extLst>
          </p:cNvPr>
          <p:cNvSpPr/>
          <p:nvPr/>
        </p:nvSpPr>
        <p:spPr>
          <a:xfrm>
            <a:off x="7564263" y="4041691"/>
            <a:ext cx="171974" cy="176169"/>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8" name="Star: 5 Points 67">
            <a:extLst>
              <a:ext uri="{FF2B5EF4-FFF2-40B4-BE49-F238E27FC236}">
                <a16:creationId xmlns:a16="http://schemas.microsoft.com/office/drawing/2014/main" id="{0DC7A66F-B774-684E-3DD2-035611B9D1E0}"/>
              </a:ext>
            </a:extLst>
          </p:cNvPr>
          <p:cNvSpPr/>
          <p:nvPr/>
        </p:nvSpPr>
        <p:spPr>
          <a:xfrm>
            <a:off x="5147612" y="4854563"/>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E853DE9-2CDF-05A7-7984-37E55238927F}"/>
              </a:ext>
            </a:extLst>
          </p:cNvPr>
          <p:cNvSpPr txBox="1"/>
          <p:nvPr/>
        </p:nvSpPr>
        <p:spPr>
          <a:xfrm>
            <a:off x="621929" y="5261969"/>
            <a:ext cx="5196091" cy="369332"/>
          </a:xfrm>
          <a:prstGeom prst="rect">
            <a:avLst/>
          </a:prstGeom>
          <a:noFill/>
        </p:spPr>
        <p:txBody>
          <a:bodyPr wrap="square" rtlCol="0">
            <a:spAutoFit/>
          </a:bodyPr>
          <a:lstStyle/>
          <a:p>
            <a:r>
              <a:rPr lang="en-US" dirty="0"/>
              <a:t>YES NEIGHBORHOOD CONSERVATION AREA PLAN</a:t>
            </a:r>
          </a:p>
        </p:txBody>
      </p:sp>
      <p:sp>
        <p:nvSpPr>
          <p:cNvPr id="55" name="Star: 5 Points 54">
            <a:extLst>
              <a:ext uri="{FF2B5EF4-FFF2-40B4-BE49-F238E27FC236}">
                <a16:creationId xmlns:a16="http://schemas.microsoft.com/office/drawing/2014/main" id="{95DDC516-C857-7C8E-D3F4-75CE05492F09}"/>
              </a:ext>
            </a:extLst>
          </p:cNvPr>
          <p:cNvSpPr/>
          <p:nvPr/>
        </p:nvSpPr>
        <p:spPr>
          <a:xfrm>
            <a:off x="406167" y="4982014"/>
            <a:ext cx="171974" cy="176169"/>
          </a:xfrm>
          <a:prstGeom prst="star5">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TextBox 68">
            <a:extLst>
              <a:ext uri="{FF2B5EF4-FFF2-40B4-BE49-F238E27FC236}">
                <a16:creationId xmlns:a16="http://schemas.microsoft.com/office/drawing/2014/main" id="{873F5965-F41D-B181-3BE4-3A11BC687B7D}"/>
              </a:ext>
            </a:extLst>
          </p:cNvPr>
          <p:cNvSpPr txBox="1"/>
          <p:nvPr/>
        </p:nvSpPr>
        <p:spPr>
          <a:xfrm>
            <a:off x="621929" y="4869301"/>
            <a:ext cx="5196091" cy="369332"/>
          </a:xfrm>
          <a:prstGeom prst="rect">
            <a:avLst/>
          </a:prstGeom>
          <a:noFill/>
        </p:spPr>
        <p:txBody>
          <a:bodyPr wrap="square" rtlCol="0">
            <a:spAutoFit/>
          </a:bodyPr>
          <a:lstStyle/>
          <a:p>
            <a:r>
              <a:rPr lang="en-US" dirty="0"/>
              <a:t>NO NEIGHBORHOOD CONSERVATION AREA PLAN</a:t>
            </a:r>
          </a:p>
        </p:txBody>
      </p:sp>
      <p:pic>
        <p:nvPicPr>
          <p:cNvPr id="71" name="Picture 70">
            <a:extLst>
              <a:ext uri="{FF2B5EF4-FFF2-40B4-BE49-F238E27FC236}">
                <a16:creationId xmlns:a16="http://schemas.microsoft.com/office/drawing/2014/main" id="{0DE6010E-F964-4092-EF89-6ADAB2CFEBD6}"/>
              </a:ext>
            </a:extLst>
          </p:cNvPr>
          <p:cNvPicPr>
            <a:picLocks noChangeAspect="1"/>
          </p:cNvPicPr>
          <p:nvPr/>
        </p:nvPicPr>
        <p:blipFill>
          <a:blip r:embed="rId3"/>
          <a:stretch>
            <a:fillRect/>
          </a:stretch>
        </p:blipFill>
        <p:spPr>
          <a:xfrm>
            <a:off x="8641174" y="1012376"/>
            <a:ext cx="3090724" cy="1956433"/>
          </a:xfrm>
          <a:prstGeom prst="rect">
            <a:avLst/>
          </a:prstGeom>
        </p:spPr>
      </p:pic>
      <p:sp>
        <p:nvSpPr>
          <p:cNvPr id="72" name="TextBox 71">
            <a:extLst>
              <a:ext uri="{FF2B5EF4-FFF2-40B4-BE49-F238E27FC236}">
                <a16:creationId xmlns:a16="http://schemas.microsoft.com/office/drawing/2014/main" id="{1E39CBA2-287F-C942-0FA7-82C16307E8D8}"/>
              </a:ext>
            </a:extLst>
          </p:cNvPr>
          <p:cNvSpPr txBox="1"/>
          <p:nvPr/>
        </p:nvSpPr>
        <p:spPr>
          <a:xfrm>
            <a:off x="8574878" y="679292"/>
            <a:ext cx="3617122" cy="369332"/>
          </a:xfrm>
          <a:prstGeom prst="rect">
            <a:avLst/>
          </a:prstGeom>
          <a:noFill/>
        </p:spPr>
        <p:txBody>
          <a:bodyPr wrap="square" rtlCol="0">
            <a:spAutoFit/>
          </a:bodyPr>
          <a:lstStyle/>
          <a:p>
            <a:r>
              <a:rPr lang="en-US" dirty="0"/>
              <a:t>2008 AURORA HIGHLANDS  NC PLAN</a:t>
            </a:r>
          </a:p>
        </p:txBody>
      </p:sp>
    </p:spTree>
    <p:extLst>
      <p:ext uri="{BB962C8B-B14F-4D97-AF65-F5344CB8AC3E}">
        <p14:creationId xmlns:p14="http://schemas.microsoft.com/office/powerpoint/2010/main" val="39708248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6750</TotalTime>
  <Words>2128</Words>
  <Application>Microsoft Office PowerPoint</Application>
  <PresentationFormat>Widescreen</PresentationFormat>
  <Paragraphs>297</Paragraphs>
  <Slides>25</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25</vt:i4>
      </vt:variant>
    </vt:vector>
  </HeadingPairs>
  <TitlesOfParts>
    <vt:vector size="32" baseType="lpstr">
      <vt:lpstr>Aptos</vt:lpstr>
      <vt:lpstr>Aptos Display</vt:lpstr>
      <vt:lpstr>Arial</vt:lpstr>
      <vt:lpstr>Calibri</vt:lpstr>
      <vt:lpstr>Calibri Light</vt:lpstr>
      <vt:lpstr>Office Theme</vt:lpstr>
      <vt:lpstr>1_Office Theme</vt:lpstr>
      <vt:lpstr> Melwood Site Plan Application  750 23rd Street S, Arlington </vt:lpstr>
      <vt:lpstr> Agenda </vt:lpstr>
      <vt:lpstr> Our Neighborhood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Existing Building</vt:lpstr>
      <vt:lpstr> Proposed Building </vt:lpstr>
      <vt:lpstr>PowerPoint Presentation</vt:lpstr>
      <vt:lpstr>PowerPoint Presentation</vt:lpstr>
      <vt:lpstr>PowerPoint Presentation</vt:lpstr>
      <vt:lpstr> Planning Context </vt:lpstr>
      <vt:lpstr>PowerPoint Presentation</vt:lpstr>
      <vt:lpstr>PowerPoint Presentation</vt:lpstr>
      <vt:lpstr>PowerPoint Presentation</vt:lpstr>
      <vt:lpstr>PowerPoint Presentation</vt:lpstr>
      <vt:lpstr> Alternative Envelope </vt:lpstr>
      <vt:lpstr>PowerPoint Presentation</vt:lpstr>
      <vt:lpstr>Summary </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Meyer, Stacy (EOM)</dc:creator>
  <cp:lastModifiedBy>Stacy Meyer</cp:lastModifiedBy>
  <cp:revision>23</cp:revision>
  <cp:lastPrinted>2025-01-31T15:50:26Z</cp:lastPrinted>
  <dcterms:created xsi:type="dcterms:W3CDTF">2024-11-08T18:55:03Z</dcterms:created>
  <dcterms:modified xsi:type="dcterms:W3CDTF">2025-02-11T09:32:22Z</dcterms:modified>
</cp:coreProperties>
</file>