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75" r:id="rId3"/>
    <p:sldId id="305" r:id="rId4"/>
    <p:sldId id="308" r:id="rId5"/>
    <p:sldId id="280" r:id="rId6"/>
    <p:sldId id="296" r:id="rId7"/>
    <p:sldId id="293" r:id="rId8"/>
    <p:sldId id="302" r:id="rId9"/>
    <p:sldId id="300" r:id="rId10"/>
    <p:sldId id="298" r:id="rId11"/>
    <p:sldId id="283" r:id="rId12"/>
    <p:sldId id="259" r:id="rId13"/>
    <p:sldId id="309" r:id="rId14"/>
    <p:sldId id="273" r:id="rId15"/>
    <p:sldId id="256" r:id="rId16"/>
    <p:sldId id="287" r:id="rId17"/>
    <p:sldId id="310" r:id="rId18"/>
    <p:sldId id="285" r:id="rId19"/>
    <p:sldId id="286" r:id="rId20"/>
    <p:sldId id="284" r:id="rId21"/>
    <p:sldId id="303" r:id="rId22"/>
    <p:sldId id="307" r:id="rId23"/>
    <p:sldId id="301" r:id="rId24"/>
    <p:sldId id="281" r:id="rId25"/>
    <p:sldId id="282" r:id="rId26"/>
    <p:sldId id="289" r:id="rId27"/>
    <p:sldId id="3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69D1E9"/>
    <a:srgbClr val="69E9E9"/>
    <a:srgbClr val="7F7F7F"/>
    <a:srgbClr val="4472C4"/>
    <a:srgbClr val="A6A6A6"/>
    <a:srgbClr val="C5E0B4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8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40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EEF34-AE92-4566-BC8E-15A868CFC19F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67FA7-5A24-4037-91DA-74A0BB76AC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7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94B74-24A9-B984-940D-B1D2A5E92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18009-4C09-4309-DB34-68FD19862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A19B5-B5EA-931B-DD05-E3A20FCC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0C3CA-02F7-25FC-658B-6B8EAADE4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8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C6CD7-A63C-812E-DF34-68548E8D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1445F-B459-D8FB-B8C8-E33A720AF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07FEB-5B0E-6F12-63D6-86A006758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03D01-0613-6749-8820-346B35FF1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7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B985-DCC8-4A74-E847-A87BAC80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B519D-3A5F-0A6D-15D3-1BCFC78DD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BFE57-FEE9-01C5-7BF2-138A294AA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A0FF-CFE6-7DA9-7D32-B8BDE9437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8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0C9C-DE77-B94C-4326-A941F10F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B7CDF-0232-8524-6005-66F768951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669BB-C25F-44C2-2239-DE7B26313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FDD2B-F555-6FC3-C725-DD29C8776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11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67FA7-5A24-4037-91DA-74A0BB76AC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FED1-E036-4561-B336-66466B32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0959D-A255-C7F7-834E-8C36CEE79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30162-51CC-FDC5-EA5C-A66A5AD1D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F6B36-8258-1449-7F0E-15F2B5EED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6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67FA7-5A24-4037-91DA-74A0BB76AC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3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026EA-F561-85B9-8657-21A0D055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A0757-EE51-5D68-B487-0646F01A9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A7063-C0A2-A345-4604-27085FC5F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3A34-5F73-10F1-0106-91D11B221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07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A1F4-E6A4-135B-C9D9-49711E20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16F83-D248-689B-18B4-6D9102213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6A9C0-6A61-604B-CCE9-FCBC1A7ED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0F9F4-E7E3-12D5-45DA-E362AC76C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67FA7-5A24-4037-91DA-74A0BB76AC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2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0B70C-D2D1-45E3-332F-3C04B04A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8E2BB-3AE7-B71C-839E-072DA720C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29FC9-B562-62B1-D2D7-1706E9173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C834-D304-41A0-1ADC-4637C1DB4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2925-9E53-4B85-AA2D-141C18FC2B6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9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005E-F45C-0F1F-322C-4CE875B72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11662-439F-C95C-4C40-6C6FF4E3F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BD544-E276-001E-AB17-05DA56DD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6DB6-0E2A-A60D-E92C-B417475F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61C3-10B8-00BA-E5CD-63CC47D1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2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E3C8-BEB5-C0BB-2DB4-61B2B3F7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0B02E-FB6E-267C-DD79-F1691A8CE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FB3FE-5A59-285D-CFCC-16443148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A76E0-6048-25F5-B3F6-A8B030FB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2BD5-59E5-5B08-9FBF-22F3C29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8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3BAD8-AA7C-4B98-A6F2-9B5741516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6256D-5D37-7BE8-E35D-460CE51CB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DA4DA-3A28-12FE-C4C2-76F36359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A7F8E-6FC6-D403-5CBF-B544B665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120B-963E-67E7-A5D7-B3AE79F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8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89F8-BB28-F557-8C6D-B6A5243B9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F811A-F5C1-A8B3-0028-60C0B55F1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3BCA-755E-905C-BE1D-099268D9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5F56E-2868-DF8D-A326-E7219C34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B817A-B538-02DD-B07A-1619B286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3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23DA-59E8-D0D2-961A-79FCA348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17A4-38CE-86E6-604D-8907268D7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93E0-11C3-2D6B-591B-84201921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09E4B-D737-9549-2EA6-BE9BBA5D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FA98E-87C9-FD92-C187-08C8CD91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0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9D6F-8843-6687-546D-87236A8F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8E87C-A321-EDF6-EA46-0925B6C06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BF560-34F1-F89C-8BF3-B9DA2465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441D2-7FD2-6C61-8B0F-D7935A09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0535-B09B-E77E-C911-010FB1D1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6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28E6-38AA-D833-3BD9-40EB2424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AD4C-71A5-759B-7000-C95BEE653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58365-E589-1F45-5296-AEC26D048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01A65-C716-544E-C350-99AE0C6A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02752-487E-84F4-AD3C-75962363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34B4D-A38B-0D08-6CE0-D4AD5700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D480-EA7D-ED8A-86F9-61E68ADE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C720C-1899-8127-021E-3A8E072A3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A2B11-0E22-D4A8-B588-950D1A253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29F94-9995-7703-FD71-43B76AD27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69399-C323-0AA9-8E1C-15E54BCE7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BBD23-829B-FA6E-290F-716F9E05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83582-CA99-34C7-6DE0-B4188D45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77E6A-728F-4A45-0950-53D23D1D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47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950C-2747-9254-26F2-83BDA84F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DB8D3-8FBC-6D89-F608-C22C9876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A4B18-F071-C0C2-20FD-5C19DFF5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663E1-FBE9-DD64-B904-E22B9F45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3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ADC22-8B5E-3085-8953-478352D8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4BD67-1EAA-5178-D591-8D02C925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FA919-37CA-0F16-0125-9343C09E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2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5D96-32BD-5824-239D-19B175D3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2C63-2D8C-0980-F56F-0C312D23C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B32EF-B2F3-708A-001A-779AB3142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EC59A-8B09-EBAD-C163-68A53972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E4DDA-D9F9-7292-06B3-889BCE21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743F5-1FFF-9BFD-76FA-90CD20A7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7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1A52-FE7E-3EF8-6FB6-6788917C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8398-8B66-4797-1D62-DEF929BF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C3F00-9665-68C1-4A86-AC0E9C4F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445CA-15C5-E649-8D50-EFB0C45B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AB3D1-156C-9D49-BB05-9B49816A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90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C6C8-6F6C-A635-1651-30E12249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6A0BE-94F7-A2E6-1D92-ED9D1B724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9529D-C47B-66B9-B50D-4DA83D528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F4317-27BA-7A52-3A4A-468C303D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75E47-4030-6183-627C-ECB45C17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972F8-2179-382D-D947-412CC8C3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951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3DF9-B400-4095-A2B9-8BA1A5A6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1CA5E-E836-0E7F-B9A8-77E82F911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CD52-187D-FF49-A431-5A0F441A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28EC-1FE4-B57F-617C-29136D8C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C088D-EFDC-6F60-DED6-8C3458FA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92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B5457C-D18C-74A3-D897-39F0D9428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C63-4C36-EAE8-BE34-D7A9F6BCB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63FB3-E492-BA54-4559-B9F1F4F3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BD095-1C9B-B313-6F94-982108A0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F76E6-C019-AA64-C5FD-D6ACE13D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4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1E37-9172-EC40-B7C5-E967A8FF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D517-9CE8-4AF7-A188-9C44DC782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83AB-56DF-540B-CB42-0FD8A5A1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BE68-FD14-1F4F-ECB7-053922F4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D91E3-AF32-17FA-196C-CDD9AAAB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9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67D0-EC13-A6C2-2358-26631B8E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10C5D-3DFA-D59B-AE11-A9D9F2861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C9110-3D0F-5E49-A88F-092B5833E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9C903-BBA4-116F-C304-44C20B65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84478-EB69-60C4-874C-4E45FE57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EDFD8-6B42-08E6-E103-E5F0801A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3281-41D6-A98F-7BAC-6D2EC627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F8F8D-A215-AABD-6291-B760267F7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97A28-01F6-C5B4-5C60-E22D38BBA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7C4DE-0061-C0F4-8591-D3D73EC09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BCA20-3858-F9B0-077A-5F90FB9B2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B29E7-2C40-BA79-0224-7216BD44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E2257-1282-9A94-8A78-444142B5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027FEF-2AD6-F251-EFBC-E3ACB74F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4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5B00-9D2F-86A7-E7B3-06BDCCFB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B9FC-693F-153A-811A-87B7BD3C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C7BBD-B4C9-740A-DE3E-5565C26A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76821-13B3-B6C1-6F11-7C3105D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6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C9090-3635-F5D1-B00F-0FFC5E14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E5F2F-F891-C03F-ECBB-19268B36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B8C35-0C19-A89D-80C3-8FA75C5D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7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0E79-EC0A-E6DC-67E2-7DC14405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AA783-E90D-AC51-7127-1A3EF429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6AC35-F249-BD24-1566-FD0437605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735D4-84CC-5923-D565-E4EA021B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D3C6F-5057-B22A-23D6-B584BD17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0CE47-8E5C-D140-EC00-F7653482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8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A9F2-B90D-FEF9-CC1A-7B049718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81EAE-7046-E6E1-56DE-C65B0B310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88208-4A4E-55D6-78F3-3367FE57E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F71E7-4D33-FC29-3CEF-BCC8803A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D770A-F7F4-7293-D0E7-CC7B5D0C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0AFB8-9CC8-EC90-A9B1-C2CEC9BF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3328-0248-F02D-06C7-5A22A6E3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BC059-F809-099D-D39F-5AEFB96CD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D3E3A-4786-D472-C294-6FB2B1B8B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CA10A-3BF0-41A7-B9FE-3751DCF8AD63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9BD7-2B66-5E33-8728-4C5079786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614A-2667-F458-4B59-ED7DCC5F6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F457-76B0-4C16-AD98-DA044020A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6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4E6C7D-EE8F-CC95-53C9-1E4BCCCA2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3E8C4-0C22-B0DC-2D39-C5A534A62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D4088-B3B2-5F3A-4967-B2FA5CBB1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C635EE-CCEA-4E97-A69E-098E40EB4CB1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3B21D-6AEC-FABA-9A99-FAC6D1855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6D465-9AD6-53FD-AEEF-ECD13261C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F689A9-521B-4CDB-8FFC-E4FE4DD5B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2FFE0-6BED-12A3-9817-9636DECE8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D57EC8E-BA33-94E0-7918-F3D9D99A5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50714-DCC4-8EE8-77F9-E6CE282C6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Melwood Site Plan Application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750 23</a:t>
            </a:r>
            <a:r>
              <a:rPr lang="en-US" sz="4400" baseline="30000" dirty="0">
                <a:solidFill>
                  <a:schemeClr val="bg1"/>
                </a:solidFill>
              </a:rPr>
              <a:t>rd</a:t>
            </a:r>
            <a:r>
              <a:rPr lang="en-US" sz="4400" dirty="0">
                <a:solidFill>
                  <a:schemeClr val="bg1"/>
                </a:solidFill>
              </a:rPr>
              <a:t> Street S, Arlington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7B3D85-AEBA-179D-5CA1-E8B80FA87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D9EF7B-CE4F-6812-716F-C76B55CC1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93F98-BFD2-FCC9-91E5-E6B73C3DB848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F76E56-DB46-4D53-7B9C-67F72F78D7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Meeting with Maureen Coffey </a:t>
            </a:r>
          </a:p>
          <a:p>
            <a:r>
              <a:rPr lang="en-US" dirty="0"/>
              <a:t>2/11/2025</a:t>
            </a:r>
          </a:p>
        </p:txBody>
      </p:sp>
    </p:spTree>
    <p:extLst>
      <p:ext uri="{BB962C8B-B14F-4D97-AF65-F5344CB8AC3E}">
        <p14:creationId xmlns:p14="http://schemas.microsoft.com/office/powerpoint/2010/main" val="1509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0F012E-8AC0-FB12-B24B-3EB1830C43DC}"/>
              </a:ext>
            </a:extLst>
          </p:cNvPr>
          <p:cNvSpPr txBox="1"/>
          <p:nvPr/>
        </p:nvSpPr>
        <p:spPr>
          <a:xfrm>
            <a:off x="785204" y="457931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If an area is shown “Public” but is not publicly owned (not crosshatched) the </a:t>
            </a:r>
            <a:r>
              <a:rPr lang="en-US" sz="1400" dirty="0">
                <a:highlight>
                  <a:srgbClr val="FFFF00"/>
                </a:highlight>
              </a:rPr>
              <a:t>existing zoning of the property and surrounding land uses should determine the development potential of the site.</a:t>
            </a:r>
          </a:p>
          <a:p>
            <a:r>
              <a:rPr lang="en-US" sz="1400" u="sng" dirty="0"/>
              <a:t>WAS NOT IN THE GLUP STUDY</a:t>
            </a:r>
            <a:endParaRPr lang="en-US" sz="1400" dirty="0">
              <a:highlight>
                <a:srgbClr val="FFFF00"/>
              </a:highlight>
            </a:endParaRPr>
          </a:p>
          <a:p>
            <a:r>
              <a:rPr lang="en-US" sz="1400" dirty="0">
                <a:highlight>
                  <a:srgbClr val="FFFF00"/>
                </a:highlight>
              </a:rPr>
              <a:t>Very few of these locations but Nellie Custis School is one of them</a:t>
            </a:r>
          </a:p>
          <a:p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59EFD-D8F8-B6AC-B672-0114D5E43A2A}"/>
              </a:ext>
            </a:extLst>
          </p:cNvPr>
          <p:cNvSpPr txBox="1"/>
          <p:nvPr/>
        </p:nvSpPr>
        <p:spPr>
          <a:xfrm>
            <a:off x="761011" y="120753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Concentrate high-density residential, commercial and office development within designated Metro Station Areas in the Rosslyn-Ballston and Richmond Metrorail Transit Corridors. This policy encourages the use of public transit and reduces the use of motor vehicles.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733DC-FC7C-C860-9C8D-DFDFBD821493}"/>
              </a:ext>
            </a:extLst>
          </p:cNvPr>
          <p:cNvSpPr txBox="1"/>
          <p:nvPr/>
        </p:nvSpPr>
        <p:spPr>
          <a:xfrm>
            <a:off x="761011" y="971101"/>
            <a:ext cx="1174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Page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F2571B-C78A-C46F-9624-46EF007626EF}"/>
              </a:ext>
            </a:extLst>
          </p:cNvPr>
          <p:cNvSpPr txBox="1"/>
          <p:nvPr/>
        </p:nvSpPr>
        <p:spPr>
          <a:xfrm>
            <a:off x="761011" y="4158301"/>
            <a:ext cx="1174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Page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F7E2B5-C1FA-CE07-0F46-CA67EC04A795}"/>
              </a:ext>
            </a:extLst>
          </p:cNvPr>
          <p:cNvSpPr txBox="1"/>
          <p:nvPr/>
        </p:nvSpPr>
        <p:spPr>
          <a:xfrm>
            <a:off x="761011" y="2682303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Preserve and enhance existing single-family and apartment neighborhoods. Within Metro Station Areas, land use densities are concentrated near the Metro Station</a:t>
            </a:r>
            <a:r>
              <a:rPr lang="en-US" sz="1200" dirty="0">
                <a:highlight>
                  <a:srgbClr val="FFFF00"/>
                </a:highlight>
              </a:rPr>
              <a:t>, tapering down to surrounding residential areas to limit the impacts of high-density development. </a:t>
            </a:r>
            <a:r>
              <a:rPr lang="en-US" sz="1200" dirty="0"/>
              <a:t>Throughout the County, the Arlington Neighborhoods Program</a:t>
            </a:r>
            <a:r>
              <a:rPr lang="en-US" sz="1200" dirty="0">
                <a:highlight>
                  <a:srgbClr val="FFFF00"/>
                </a:highlight>
              </a:rPr>
              <a:t> [NEIGHBORHOOD CONSERVATION AREA PLAN]  </a:t>
            </a:r>
            <a:r>
              <a:rPr lang="en-US" sz="1200" dirty="0"/>
              <a:t>and other community improvement programs help preserve and enhance older residential areas and help provide housing at a range of price levels and densities.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36B39E-64A1-CFFC-7A5E-EBC98AFC195A}"/>
              </a:ext>
            </a:extLst>
          </p:cNvPr>
          <p:cNvSpPr txBox="1"/>
          <p:nvPr/>
        </p:nvSpPr>
        <p:spPr>
          <a:xfrm>
            <a:off x="761011" y="2274956"/>
            <a:ext cx="1174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Page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8250F-1ACE-BE0A-73AA-C9D84B28BA95}"/>
              </a:ext>
            </a:extLst>
          </p:cNvPr>
          <p:cNvSpPr txBox="1"/>
          <p:nvPr/>
        </p:nvSpPr>
        <p:spPr>
          <a:xfrm>
            <a:off x="809625" y="307702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GLUP GUIDANCE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41FAB7-7A8B-C77E-A097-19C46D35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0" t="19153" b="5237"/>
          <a:stretch/>
        </p:blipFill>
        <p:spPr>
          <a:xfrm>
            <a:off x="6772308" y="440030"/>
            <a:ext cx="4924458" cy="5375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93BEE3-577D-13C9-74BF-1E9B6C078D3D}"/>
              </a:ext>
            </a:extLst>
          </p:cNvPr>
          <p:cNvSpPr txBox="1"/>
          <p:nvPr/>
        </p:nvSpPr>
        <p:spPr>
          <a:xfrm>
            <a:off x="8382034" y="2025778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RIVER</a:t>
            </a:r>
          </a:p>
          <a:p>
            <a:pPr algn="ctr"/>
            <a:r>
              <a:rPr lang="en-US" sz="900" b="1" dirty="0"/>
              <a:t>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E3A6D3-7BA2-E67C-2C03-5A7CD2F9A4D3}"/>
              </a:ext>
            </a:extLst>
          </p:cNvPr>
          <p:cNvSpPr txBox="1"/>
          <p:nvPr/>
        </p:nvSpPr>
        <p:spPr>
          <a:xfrm>
            <a:off x="9418144" y="1794946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COSTCO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8E8BCDB-92EC-EF3B-5424-5A08B6C5D462}"/>
              </a:ext>
            </a:extLst>
          </p:cNvPr>
          <p:cNvSpPr/>
          <p:nvPr/>
        </p:nvSpPr>
        <p:spPr>
          <a:xfrm>
            <a:off x="8585881" y="987163"/>
            <a:ext cx="1625600" cy="4305300"/>
          </a:xfrm>
          <a:custGeom>
            <a:avLst/>
            <a:gdLst>
              <a:gd name="connsiteX0" fmla="*/ 158750 w 1625600"/>
              <a:gd name="connsiteY0" fmla="*/ 0 h 4305300"/>
              <a:gd name="connsiteX1" fmla="*/ 0 w 1625600"/>
              <a:gd name="connsiteY1" fmla="*/ 603250 h 4305300"/>
              <a:gd name="connsiteX2" fmla="*/ 146050 w 1625600"/>
              <a:gd name="connsiteY2" fmla="*/ 857250 h 4305300"/>
              <a:gd name="connsiteX3" fmla="*/ 50800 w 1625600"/>
              <a:gd name="connsiteY3" fmla="*/ 914400 h 4305300"/>
              <a:gd name="connsiteX4" fmla="*/ 127000 w 1625600"/>
              <a:gd name="connsiteY4" fmla="*/ 2673350 h 4305300"/>
              <a:gd name="connsiteX5" fmla="*/ 431800 w 1625600"/>
              <a:gd name="connsiteY5" fmla="*/ 2882900 h 4305300"/>
              <a:gd name="connsiteX6" fmla="*/ 958850 w 1625600"/>
              <a:gd name="connsiteY6" fmla="*/ 2889250 h 4305300"/>
              <a:gd name="connsiteX7" fmla="*/ 1219200 w 1625600"/>
              <a:gd name="connsiteY7" fmla="*/ 3155950 h 4305300"/>
              <a:gd name="connsiteX8" fmla="*/ 1206500 w 1625600"/>
              <a:gd name="connsiteY8" fmla="*/ 3416300 h 4305300"/>
              <a:gd name="connsiteX9" fmla="*/ 1041400 w 1625600"/>
              <a:gd name="connsiteY9" fmla="*/ 3429000 h 4305300"/>
              <a:gd name="connsiteX10" fmla="*/ 1066800 w 1625600"/>
              <a:gd name="connsiteY10" fmla="*/ 3708400 h 4305300"/>
              <a:gd name="connsiteX11" fmla="*/ 908050 w 1625600"/>
              <a:gd name="connsiteY11" fmla="*/ 3930650 h 4305300"/>
              <a:gd name="connsiteX12" fmla="*/ 647700 w 1625600"/>
              <a:gd name="connsiteY12" fmla="*/ 3911600 h 4305300"/>
              <a:gd name="connsiteX13" fmla="*/ 654050 w 1625600"/>
              <a:gd name="connsiteY13" fmla="*/ 4076700 h 4305300"/>
              <a:gd name="connsiteX14" fmla="*/ 1022350 w 1625600"/>
              <a:gd name="connsiteY14" fmla="*/ 4076700 h 4305300"/>
              <a:gd name="connsiteX15" fmla="*/ 1416050 w 1625600"/>
              <a:gd name="connsiteY15" fmla="*/ 4305300 h 4305300"/>
              <a:gd name="connsiteX16" fmla="*/ 1606550 w 1625600"/>
              <a:gd name="connsiteY16" fmla="*/ 3702050 h 4305300"/>
              <a:gd name="connsiteX17" fmla="*/ 1498600 w 1625600"/>
              <a:gd name="connsiteY17" fmla="*/ 3308350 h 4305300"/>
              <a:gd name="connsiteX18" fmla="*/ 1625600 w 1625600"/>
              <a:gd name="connsiteY18" fmla="*/ 1543050 h 4305300"/>
              <a:gd name="connsiteX19" fmla="*/ 1403350 w 1625600"/>
              <a:gd name="connsiteY19" fmla="*/ 469900 h 4305300"/>
              <a:gd name="connsiteX20" fmla="*/ 1409700 w 1625600"/>
              <a:gd name="connsiteY20" fmla="*/ 133350 h 4305300"/>
              <a:gd name="connsiteX21" fmla="*/ 158750 w 1625600"/>
              <a:gd name="connsiteY21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5600" h="4305300">
                <a:moveTo>
                  <a:pt x="158750" y="0"/>
                </a:moveTo>
                <a:lnTo>
                  <a:pt x="0" y="603250"/>
                </a:lnTo>
                <a:lnTo>
                  <a:pt x="146050" y="857250"/>
                </a:lnTo>
                <a:lnTo>
                  <a:pt x="50800" y="914400"/>
                </a:lnTo>
                <a:lnTo>
                  <a:pt x="127000" y="2673350"/>
                </a:lnTo>
                <a:lnTo>
                  <a:pt x="431800" y="2882900"/>
                </a:lnTo>
                <a:lnTo>
                  <a:pt x="958850" y="2889250"/>
                </a:lnTo>
                <a:lnTo>
                  <a:pt x="1219200" y="3155950"/>
                </a:lnTo>
                <a:lnTo>
                  <a:pt x="1206500" y="3416300"/>
                </a:lnTo>
                <a:lnTo>
                  <a:pt x="1041400" y="3429000"/>
                </a:lnTo>
                <a:lnTo>
                  <a:pt x="1066800" y="3708400"/>
                </a:lnTo>
                <a:lnTo>
                  <a:pt x="908050" y="3930650"/>
                </a:lnTo>
                <a:lnTo>
                  <a:pt x="647700" y="3911600"/>
                </a:lnTo>
                <a:lnTo>
                  <a:pt x="654050" y="4076700"/>
                </a:lnTo>
                <a:lnTo>
                  <a:pt x="1022350" y="4076700"/>
                </a:lnTo>
                <a:lnTo>
                  <a:pt x="1416050" y="4305300"/>
                </a:lnTo>
                <a:lnTo>
                  <a:pt x="1606550" y="3702050"/>
                </a:lnTo>
                <a:lnTo>
                  <a:pt x="1498600" y="3308350"/>
                </a:lnTo>
                <a:lnTo>
                  <a:pt x="1625600" y="1543050"/>
                </a:lnTo>
                <a:lnTo>
                  <a:pt x="1403350" y="469900"/>
                </a:lnTo>
                <a:lnTo>
                  <a:pt x="1409700" y="133350"/>
                </a:lnTo>
                <a:lnTo>
                  <a:pt x="15875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A8BC1-EEB2-ACB6-B4EF-191BE0AA6B7F}"/>
              </a:ext>
            </a:extLst>
          </p:cNvPr>
          <p:cNvSpPr txBox="1"/>
          <p:nvPr/>
        </p:nvSpPr>
        <p:spPr>
          <a:xfrm>
            <a:off x="9798201" y="4923131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WATER TREATMENT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FB834-8952-77BA-779A-C849F5AE903B}"/>
              </a:ext>
            </a:extLst>
          </p:cNvPr>
          <p:cNvSpPr txBox="1"/>
          <p:nvPr/>
        </p:nvSpPr>
        <p:spPr>
          <a:xfrm>
            <a:off x="10077316" y="3692334"/>
            <a:ext cx="93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BUS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EF37B-155E-A0CB-A7FC-8E0570911447}"/>
              </a:ext>
            </a:extLst>
          </p:cNvPr>
          <p:cNvSpPr txBox="1"/>
          <p:nvPr/>
        </p:nvSpPr>
        <p:spPr>
          <a:xfrm>
            <a:off x="7412817" y="4004408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GUNSTON / </a:t>
            </a:r>
          </a:p>
          <a:p>
            <a:pPr algn="ctr"/>
            <a:r>
              <a:rPr lang="en-US" sz="900" b="1" dirty="0"/>
              <a:t>OAKRIDGE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8D8E0-D6CA-EB75-1BEA-C1B2649C05FD}"/>
              </a:ext>
            </a:extLst>
          </p:cNvPr>
          <p:cNvSpPr txBox="1"/>
          <p:nvPr/>
        </p:nvSpPr>
        <p:spPr>
          <a:xfrm>
            <a:off x="7238755" y="1610280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HOFFMAN </a:t>
            </a:r>
          </a:p>
          <a:p>
            <a:pPr algn="ctr"/>
            <a:r>
              <a:rPr lang="en-US" sz="900" b="1" dirty="0"/>
              <a:t>BOSTON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7A502-9352-2060-7AD0-5897C82BDAFF}"/>
              </a:ext>
            </a:extLst>
          </p:cNvPr>
          <p:cNvSpPr txBox="1"/>
          <p:nvPr/>
        </p:nvSpPr>
        <p:spPr>
          <a:xfrm>
            <a:off x="6947063" y="2303599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ARMY</a:t>
            </a:r>
          </a:p>
          <a:p>
            <a:pPr algn="ctr"/>
            <a:r>
              <a:rPr lang="en-US" sz="900" b="1" dirty="0"/>
              <a:t> NAVY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FF75D-5469-82E1-93B2-EB3D28417B47}"/>
              </a:ext>
            </a:extLst>
          </p:cNvPr>
          <p:cNvSpPr txBox="1"/>
          <p:nvPr/>
        </p:nvSpPr>
        <p:spPr>
          <a:xfrm>
            <a:off x="8952390" y="2208110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VA HIGHLANDS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09002-E8C0-785D-5B8B-2B996A651545}"/>
              </a:ext>
            </a:extLst>
          </p:cNvPr>
          <p:cNvSpPr txBox="1"/>
          <p:nvPr/>
        </p:nvSpPr>
        <p:spPr>
          <a:xfrm>
            <a:off x="9798201" y="1642830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HQ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0B8A0-6B59-3ABD-1444-5FBEFD317C96}"/>
              </a:ext>
            </a:extLst>
          </p:cNvPr>
          <p:cNvSpPr txBox="1"/>
          <p:nvPr/>
        </p:nvSpPr>
        <p:spPr>
          <a:xfrm>
            <a:off x="8868333" y="1220226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FASHION </a:t>
            </a:r>
          </a:p>
          <a:p>
            <a:pPr algn="ctr"/>
            <a:r>
              <a:rPr lang="en-US" sz="900" b="1" dirty="0"/>
              <a:t>CENTER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21046D-6A4A-D50B-A4E5-8EA28716252E}"/>
              </a:ext>
            </a:extLst>
          </p:cNvPr>
          <p:cNvSpPr txBox="1"/>
          <p:nvPr/>
        </p:nvSpPr>
        <p:spPr>
          <a:xfrm>
            <a:off x="9893892" y="2771827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CRYSTAL</a:t>
            </a:r>
          </a:p>
          <a:p>
            <a:pPr algn="ctr"/>
            <a:r>
              <a:rPr lang="en-US" sz="900" b="1" dirty="0"/>
              <a:t>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E2F8BA-0B78-1840-4362-F7E60CB40C4E}"/>
              </a:ext>
            </a:extLst>
          </p:cNvPr>
          <p:cNvSpPr txBox="1"/>
          <p:nvPr/>
        </p:nvSpPr>
        <p:spPr>
          <a:xfrm>
            <a:off x="9816087" y="2231166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CLARIDGE HOUSE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9C860-8749-8E66-CE40-78BE82335712}"/>
              </a:ext>
            </a:extLst>
          </p:cNvPr>
          <p:cNvSpPr txBox="1"/>
          <p:nvPr/>
        </p:nvSpPr>
        <p:spPr>
          <a:xfrm>
            <a:off x="10045692" y="3152751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23</a:t>
            </a:r>
            <a:r>
              <a:rPr lang="en-US" sz="900" b="1" baseline="30000" dirty="0"/>
              <a:t>rd</a:t>
            </a:r>
            <a:r>
              <a:rPr lang="en-US" sz="900" b="1" dirty="0"/>
              <a:t> 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C1DF6-72D3-0346-2A0E-6B7BDA8B3C11}"/>
              </a:ext>
            </a:extLst>
          </p:cNvPr>
          <p:cNvSpPr txBox="1"/>
          <p:nvPr/>
        </p:nvSpPr>
        <p:spPr>
          <a:xfrm>
            <a:off x="10708338" y="3185198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CC2DCA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8D172B-8F36-311D-DA6D-0CEBCB8A8BE6}"/>
              </a:ext>
            </a:extLst>
          </p:cNvPr>
          <p:cNvSpPr txBox="1"/>
          <p:nvPr/>
        </p:nvSpPr>
        <p:spPr>
          <a:xfrm>
            <a:off x="8126511" y="4992381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APEX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EC0B26-1D61-4E06-A443-8D6319D0207E}"/>
              </a:ext>
            </a:extLst>
          </p:cNvPr>
          <p:cNvSpPr txBox="1"/>
          <p:nvPr/>
        </p:nvSpPr>
        <p:spPr>
          <a:xfrm>
            <a:off x="7884955" y="4837144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GIANT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895B5B-4704-339F-0A35-2A69C51B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911" y="5871972"/>
            <a:ext cx="3530781" cy="2349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B0195F-9E2F-F670-373D-CC9A86A0D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911" y="6147013"/>
            <a:ext cx="3892750" cy="21591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006704DE-1551-9E31-CAD0-1894A454EF81}"/>
              </a:ext>
            </a:extLst>
          </p:cNvPr>
          <p:cNvSpPr/>
          <p:nvPr/>
        </p:nvSpPr>
        <p:spPr>
          <a:xfrm rot="8130526">
            <a:off x="10975007" y="3166489"/>
            <a:ext cx="270697" cy="34446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41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2354-51BF-99E1-A33B-AFB2FE32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BB02-917F-F842-B693-2BD82621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-62404"/>
            <a:ext cx="10515600" cy="1325563"/>
          </a:xfrm>
        </p:spPr>
        <p:txBody>
          <a:bodyPr/>
          <a:lstStyle/>
          <a:p>
            <a:r>
              <a:rPr lang="en-US" dirty="0"/>
              <a:t>GLUP Research  to 2008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838B-023A-2AF3-CF29-B47EC4E1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3" y="1241594"/>
            <a:ext cx="492923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Original Resolution – language in GLUP booklet is from resolution – not just guidance, includes NC Area Plans.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9AFA3-9D6D-49ED-AE48-F4B24492E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89" y="155196"/>
            <a:ext cx="5992509" cy="65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C600F-88CE-7D31-3681-434C42C3D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5" y="696742"/>
            <a:ext cx="5436723" cy="54645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523D-0C1D-FF83-15C2-AEB4BC2AB7A6}"/>
              </a:ext>
            </a:extLst>
          </p:cNvPr>
          <p:cNvSpPr txBox="1">
            <a:spLocks/>
          </p:cNvSpPr>
          <p:nvPr/>
        </p:nvSpPr>
        <p:spPr>
          <a:xfrm>
            <a:off x="603308" y="1178676"/>
            <a:ext cx="492923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Map of Courthouse Sector Plan with adjacent Neighborhood Conservation Area and Transition Zones</a:t>
            </a:r>
          </a:p>
        </p:txBody>
      </p:sp>
    </p:spTree>
    <p:extLst>
      <p:ext uri="{BB962C8B-B14F-4D97-AF65-F5344CB8AC3E}">
        <p14:creationId xmlns:p14="http://schemas.microsoft.com/office/powerpoint/2010/main" val="56119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AAD00-26B6-68C7-7050-83A687D9C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9" y="345956"/>
            <a:ext cx="5464595" cy="5537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1571A-14B6-9F6E-BB3C-4E550B25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61" y="467037"/>
            <a:ext cx="3059302" cy="2804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1E0F03-482F-415D-45C4-B383B3419112}"/>
              </a:ext>
            </a:extLst>
          </p:cNvPr>
          <p:cNvSpPr txBox="1"/>
          <p:nvPr/>
        </p:nvSpPr>
        <p:spPr>
          <a:xfrm>
            <a:off x="947723" y="6147096"/>
            <a:ext cx="6095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 General Land Use Plan (GLUP) – Planning corridor overlay approximated – see inset upper right.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236465-471A-E3FC-821E-44A78B996482}"/>
              </a:ext>
            </a:extLst>
          </p:cNvPr>
          <p:cNvSpPr/>
          <p:nvPr/>
        </p:nvSpPr>
        <p:spPr>
          <a:xfrm>
            <a:off x="2624715" y="2009678"/>
            <a:ext cx="1887478" cy="1090434"/>
          </a:xfrm>
          <a:custGeom>
            <a:avLst/>
            <a:gdLst>
              <a:gd name="connsiteX0" fmla="*/ 1530520 w 1887478"/>
              <a:gd name="connsiteY0" fmla="*/ 0 h 1090434"/>
              <a:gd name="connsiteX1" fmla="*/ 679688 w 1887478"/>
              <a:gd name="connsiteY1" fmla="*/ 410746 h 1090434"/>
              <a:gd name="connsiteX2" fmla="*/ 0 w 1887478"/>
              <a:gd name="connsiteY2" fmla="*/ 713916 h 1090434"/>
              <a:gd name="connsiteX3" fmla="*/ 83127 w 1887478"/>
              <a:gd name="connsiteY3" fmla="*/ 1046425 h 1090434"/>
              <a:gd name="connsiteX4" fmla="*/ 454755 w 1887478"/>
              <a:gd name="connsiteY4" fmla="*/ 1090434 h 1090434"/>
              <a:gd name="connsiteX5" fmla="*/ 1026866 w 1887478"/>
              <a:gd name="connsiteY5" fmla="*/ 665018 h 1090434"/>
              <a:gd name="connsiteX6" fmla="*/ 1843470 w 1887478"/>
              <a:gd name="connsiteY6" fmla="*/ 391187 h 1090434"/>
              <a:gd name="connsiteX7" fmla="*/ 1887478 w 1887478"/>
              <a:gd name="connsiteY7" fmla="*/ 102686 h 1090434"/>
              <a:gd name="connsiteX8" fmla="*/ 1530520 w 1887478"/>
              <a:gd name="connsiteY8" fmla="*/ 0 h 109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7478" h="1090434">
                <a:moveTo>
                  <a:pt x="1530520" y="0"/>
                </a:moveTo>
                <a:lnTo>
                  <a:pt x="679688" y="410746"/>
                </a:lnTo>
                <a:lnTo>
                  <a:pt x="0" y="713916"/>
                </a:lnTo>
                <a:lnTo>
                  <a:pt x="83127" y="1046425"/>
                </a:lnTo>
                <a:lnTo>
                  <a:pt x="454755" y="1090434"/>
                </a:lnTo>
                <a:lnTo>
                  <a:pt x="1026866" y="665018"/>
                </a:lnTo>
                <a:lnTo>
                  <a:pt x="1843470" y="391187"/>
                </a:lnTo>
                <a:lnTo>
                  <a:pt x="1887478" y="102686"/>
                </a:lnTo>
                <a:lnTo>
                  <a:pt x="1530520" y="0"/>
                </a:lnTo>
                <a:close/>
              </a:path>
            </a:pathLst>
          </a:custGeom>
          <a:solidFill>
            <a:srgbClr val="D9D9D9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29FE8D9-CEDB-7BC3-EB20-8FDE9744A5C1}"/>
              </a:ext>
            </a:extLst>
          </p:cNvPr>
          <p:cNvSpPr/>
          <p:nvPr/>
        </p:nvSpPr>
        <p:spPr>
          <a:xfrm>
            <a:off x="2333682" y="3271891"/>
            <a:ext cx="2958353" cy="1349596"/>
          </a:xfrm>
          <a:custGeom>
            <a:avLst/>
            <a:gdLst>
              <a:gd name="connsiteX0" fmla="*/ 2958353 w 2958353"/>
              <a:gd name="connsiteY0" fmla="*/ 0 h 1349596"/>
              <a:gd name="connsiteX1" fmla="*/ 2635624 w 2958353"/>
              <a:gd name="connsiteY1" fmla="*/ 312950 h 1349596"/>
              <a:gd name="connsiteX2" fmla="*/ 2352013 w 2958353"/>
              <a:gd name="connsiteY2" fmla="*/ 180924 h 1349596"/>
              <a:gd name="connsiteX3" fmla="*/ 2224877 w 2958353"/>
              <a:gd name="connsiteY3" fmla="*/ 39119 h 1349596"/>
              <a:gd name="connsiteX4" fmla="*/ 1515850 w 2958353"/>
              <a:gd name="connsiteY4" fmla="*/ 342289 h 1349596"/>
              <a:gd name="connsiteX5" fmla="*/ 987748 w 2958353"/>
              <a:gd name="connsiteY5" fmla="*/ 469425 h 1349596"/>
              <a:gd name="connsiteX6" fmla="*/ 699247 w 2958353"/>
              <a:gd name="connsiteY6" fmla="*/ 567222 h 1349596"/>
              <a:gd name="connsiteX7" fmla="*/ 577001 w 2958353"/>
              <a:gd name="connsiteY7" fmla="*/ 454755 h 1349596"/>
              <a:gd name="connsiteX8" fmla="*/ 0 w 2958353"/>
              <a:gd name="connsiteY8" fmla="*/ 523213 h 1349596"/>
              <a:gd name="connsiteX9" fmla="*/ 562332 w 2958353"/>
              <a:gd name="connsiteY9" fmla="*/ 1041536 h 1349596"/>
              <a:gd name="connsiteX10" fmla="*/ 792154 w 2958353"/>
              <a:gd name="connsiteY10" fmla="*/ 743256 h 1349596"/>
              <a:gd name="connsiteX11" fmla="*/ 1281138 w 2958353"/>
              <a:gd name="connsiteY11" fmla="*/ 621010 h 1349596"/>
              <a:gd name="connsiteX12" fmla="*/ 1877699 w 2958353"/>
              <a:gd name="connsiteY12" fmla="*/ 435196 h 1349596"/>
              <a:gd name="connsiteX13" fmla="*/ 2332454 w 2958353"/>
              <a:gd name="connsiteY13" fmla="*/ 464535 h 1349596"/>
              <a:gd name="connsiteX14" fmla="*/ 2528047 w 2958353"/>
              <a:gd name="connsiteY14" fmla="*/ 601450 h 1349596"/>
              <a:gd name="connsiteX15" fmla="*/ 2630734 w 2958353"/>
              <a:gd name="connsiteY15" fmla="*/ 801934 h 1349596"/>
              <a:gd name="connsiteX16" fmla="*/ 2748090 w 2958353"/>
              <a:gd name="connsiteY16" fmla="*/ 982858 h 1349596"/>
              <a:gd name="connsiteX17" fmla="*/ 2562276 w 2958353"/>
              <a:gd name="connsiteY17" fmla="*/ 1315367 h 1349596"/>
              <a:gd name="connsiteX18" fmla="*/ 2787209 w 2958353"/>
              <a:gd name="connsiteY18" fmla="*/ 1349596 h 1349596"/>
              <a:gd name="connsiteX19" fmla="*/ 2826327 w 2958353"/>
              <a:gd name="connsiteY19" fmla="*/ 371628 h 1349596"/>
              <a:gd name="connsiteX20" fmla="*/ 2787209 w 2958353"/>
              <a:gd name="connsiteY20" fmla="*/ 283611 h 1349596"/>
              <a:gd name="connsiteX21" fmla="*/ 2958353 w 2958353"/>
              <a:gd name="connsiteY21" fmla="*/ 0 h 134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58353" h="1349596">
                <a:moveTo>
                  <a:pt x="2958353" y="0"/>
                </a:moveTo>
                <a:lnTo>
                  <a:pt x="2635624" y="312950"/>
                </a:lnTo>
                <a:lnTo>
                  <a:pt x="2352013" y="180924"/>
                </a:lnTo>
                <a:lnTo>
                  <a:pt x="2224877" y="39119"/>
                </a:lnTo>
                <a:lnTo>
                  <a:pt x="1515850" y="342289"/>
                </a:lnTo>
                <a:lnTo>
                  <a:pt x="987748" y="469425"/>
                </a:lnTo>
                <a:lnTo>
                  <a:pt x="699247" y="567222"/>
                </a:lnTo>
                <a:lnTo>
                  <a:pt x="577001" y="454755"/>
                </a:lnTo>
                <a:lnTo>
                  <a:pt x="0" y="523213"/>
                </a:lnTo>
                <a:lnTo>
                  <a:pt x="562332" y="1041536"/>
                </a:lnTo>
                <a:lnTo>
                  <a:pt x="792154" y="743256"/>
                </a:lnTo>
                <a:lnTo>
                  <a:pt x="1281138" y="621010"/>
                </a:lnTo>
                <a:lnTo>
                  <a:pt x="1877699" y="435196"/>
                </a:lnTo>
                <a:lnTo>
                  <a:pt x="2332454" y="464535"/>
                </a:lnTo>
                <a:lnTo>
                  <a:pt x="2528047" y="601450"/>
                </a:lnTo>
                <a:lnTo>
                  <a:pt x="2630734" y="801934"/>
                </a:lnTo>
                <a:lnTo>
                  <a:pt x="2748090" y="982858"/>
                </a:lnTo>
                <a:lnTo>
                  <a:pt x="2562276" y="1315367"/>
                </a:lnTo>
                <a:lnTo>
                  <a:pt x="2787209" y="1349596"/>
                </a:lnTo>
                <a:lnTo>
                  <a:pt x="2826327" y="371628"/>
                </a:lnTo>
                <a:lnTo>
                  <a:pt x="2787209" y="283611"/>
                </a:lnTo>
                <a:lnTo>
                  <a:pt x="2958353" y="0"/>
                </a:lnTo>
                <a:close/>
              </a:path>
            </a:pathLst>
          </a:custGeom>
          <a:solidFill>
            <a:srgbClr val="D9D9D9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F3B930F-A454-3EB9-28DC-9E595BC767B1}"/>
              </a:ext>
            </a:extLst>
          </p:cNvPr>
          <p:cNvSpPr/>
          <p:nvPr/>
        </p:nvSpPr>
        <p:spPr>
          <a:xfrm rot="10180503">
            <a:off x="4921572" y="3902292"/>
            <a:ext cx="1590435" cy="2640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3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8BFA-F87A-75B1-9A7C-794A36C8A9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915B6-F43D-F1CE-C8FF-C1E8F5AE5D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9D10C-C196-6303-0932-95D0A30E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75" y="-44450"/>
            <a:ext cx="8060176" cy="6921929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AAE1165-67FB-9FA1-AFAE-D81F5D8DA85B}"/>
              </a:ext>
            </a:extLst>
          </p:cNvPr>
          <p:cNvSpPr/>
          <p:nvPr/>
        </p:nvSpPr>
        <p:spPr>
          <a:xfrm>
            <a:off x="414025" y="535442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E382FEF-904A-EFA0-9B1A-D9AFB4161DBB}"/>
              </a:ext>
            </a:extLst>
          </p:cNvPr>
          <p:cNvSpPr/>
          <p:nvPr/>
        </p:nvSpPr>
        <p:spPr>
          <a:xfrm>
            <a:off x="6279691" y="437958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BD057FE-4977-43C2-4C7E-DA78BC3E5853}"/>
              </a:ext>
            </a:extLst>
          </p:cNvPr>
          <p:cNvSpPr/>
          <p:nvPr/>
        </p:nvSpPr>
        <p:spPr>
          <a:xfrm>
            <a:off x="3219975" y="274513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B860966-DB54-E208-D6FF-F9F6171CA637}"/>
              </a:ext>
            </a:extLst>
          </p:cNvPr>
          <p:cNvSpPr/>
          <p:nvPr/>
        </p:nvSpPr>
        <p:spPr>
          <a:xfrm>
            <a:off x="5180202" y="398390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E570B69-CCEB-1045-83FF-535ACE0A6073}"/>
              </a:ext>
            </a:extLst>
          </p:cNvPr>
          <p:cNvSpPr/>
          <p:nvPr/>
        </p:nvSpPr>
        <p:spPr>
          <a:xfrm>
            <a:off x="6512870" y="410198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2C43085-F2D7-6C38-52B7-7006656EF02E}"/>
              </a:ext>
            </a:extLst>
          </p:cNvPr>
          <p:cNvSpPr/>
          <p:nvPr/>
        </p:nvSpPr>
        <p:spPr>
          <a:xfrm>
            <a:off x="7622797" y="499198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75F3910-A02F-0ADA-50AF-39F9D6496D4F}"/>
              </a:ext>
            </a:extLst>
          </p:cNvPr>
          <p:cNvSpPr/>
          <p:nvPr/>
        </p:nvSpPr>
        <p:spPr>
          <a:xfrm>
            <a:off x="7450823" y="437958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ACEE3281-9E8D-027E-FB0E-D83BCE7FE223}"/>
              </a:ext>
            </a:extLst>
          </p:cNvPr>
          <p:cNvSpPr/>
          <p:nvPr/>
        </p:nvSpPr>
        <p:spPr>
          <a:xfrm>
            <a:off x="5924026" y="342900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4EB92A4-2F0A-7823-FDB6-4A0FF374B55C}"/>
              </a:ext>
            </a:extLst>
          </p:cNvPr>
          <p:cNvSpPr/>
          <p:nvPr/>
        </p:nvSpPr>
        <p:spPr>
          <a:xfrm>
            <a:off x="8133782" y="487034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A25076C-44CD-6B6B-3BA0-CCFDBB9344E8}"/>
              </a:ext>
            </a:extLst>
          </p:cNvPr>
          <p:cNvSpPr/>
          <p:nvPr/>
        </p:nvSpPr>
        <p:spPr>
          <a:xfrm>
            <a:off x="5681976" y="297023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6279706-2033-7AF8-0054-A77DF41D4F85}"/>
              </a:ext>
            </a:extLst>
          </p:cNvPr>
          <p:cNvSpPr/>
          <p:nvPr/>
        </p:nvSpPr>
        <p:spPr>
          <a:xfrm>
            <a:off x="5732033" y="454179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7DAF63F-462D-7562-923F-A1E180697DCF}"/>
              </a:ext>
            </a:extLst>
          </p:cNvPr>
          <p:cNvSpPr/>
          <p:nvPr/>
        </p:nvSpPr>
        <p:spPr>
          <a:xfrm>
            <a:off x="5266189" y="104862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316DA482-A7D7-B738-F649-D365EBD410C1}"/>
              </a:ext>
            </a:extLst>
          </p:cNvPr>
          <p:cNvSpPr/>
          <p:nvPr/>
        </p:nvSpPr>
        <p:spPr>
          <a:xfrm>
            <a:off x="4968090" y="357321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79955C93-330F-12CF-8F56-259116D6034B}"/>
              </a:ext>
            </a:extLst>
          </p:cNvPr>
          <p:cNvSpPr/>
          <p:nvPr/>
        </p:nvSpPr>
        <p:spPr>
          <a:xfrm>
            <a:off x="4277686" y="388952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B7C5E142-2464-9E9E-0444-5C3581AA6F3A}"/>
              </a:ext>
            </a:extLst>
          </p:cNvPr>
          <p:cNvSpPr/>
          <p:nvPr/>
        </p:nvSpPr>
        <p:spPr>
          <a:xfrm>
            <a:off x="5738769" y="3801442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EE56AFCE-7832-43B4-F2BB-66FB2EED05CC}"/>
              </a:ext>
            </a:extLst>
          </p:cNvPr>
          <p:cNvSpPr/>
          <p:nvPr/>
        </p:nvSpPr>
        <p:spPr>
          <a:xfrm>
            <a:off x="5510002" y="236124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C45139DA-0D27-A606-D009-DA71976F7BC3}"/>
              </a:ext>
            </a:extLst>
          </p:cNvPr>
          <p:cNvSpPr/>
          <p:nvPr/>
        </p:nvSpPr>
        <p:spPr>
          <a:xfrm>
            <a:off x="6648108" y="288214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25FC6E3-7901-A659-AAEE-F80A519DEEB3}"/>
              </a:ext>
            </a:extLst>
          </p:cNvPr>
          <p:cNvSpPr/>
          <p:nvPr/>
        </p:nvSpPr>
        <p:spPr>
          <a:xfrm>
            <a:off x="5424015" y="512412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C981E4A2-897C-F6DA-3B69-6A743619C9DF}"/>
              </a:ext>
            </a:extLst>
          </p:cNvPr>
          <p:cNvSpPr/>
          <p:nvPr/>
        </p:nvSpPr>
        <p:spPr>
          <a:xfrm>
            <a:off x="4692986" y="85411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95398666-2633-A81C-D1E6-C4D0B75D94ED}"/>
              </a:ext>
            </a:extLst>
          </p:cNvPr>
          <p:cNvSpPr/>
          <p:nvPr/>
        </p:nvSpPr>
        <p:spPr>
          <a:xfrm>
            <a:off x="6734095" y="538789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8770BB4D-EF7F-57F6-328E-740D37E9EA0C}"/>
              </a:ext>
            </a:extLst>
          </p:cNvPr>
          <p:cNvSpPr/>
          <p:nvPr/>
        </p:nvSpPr>
        <p:spPr>
          <a:xfrm>
            <a:off x="5338028" y="183721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4EEF9C54-7895-0837-94B2-A2B45B25E94D}"/>
              </a:ext>
            </a:extLst>
          </p:cNvPr>
          <p:cNvSpPr/>
          <p:nvPr/>
        </p:nvSpPr>
        <p:spPr>
          <a:xfrm>
            <a:off x="6297336" y="480037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86B50F82-A599-DB97-2773-1F5DC9FC66B4}"/>
              </a:ext>
            </a:extLst>
          </p:cNvPr>
          <p:cNvSpPr/>
          <p:nvPr/>
        </p:nvSpPr>
        <p:spPr>
          <a:xfrm>
            <a:off x="5838039" y="163682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3C7CE862-EAE6-6A67-6A0A-406B7F63CB11}"/>
              </a:ext>
            </a:extLst>
          </p:cNvPr>
          <p:cNvSpPr/>
          <p:nvPr/>
        </p:nvSpPr>
        <p:spPr>
          <a:xfrm>
            <a:off x="6469310" y="580338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2715354F-722C-E089-5458-EF096838D5F3}"/>
              </a:ext>
            </a:extLst>
          </p:cNvPr>
          <p:cNvSpPr/>
          <p:nvPr/>
        </p:nvSpPr>
        <p:spPr>
          <a:xfrm>
            <a:off x="6607029" y="619773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14FF6938-27E9-ECFA-AB9F-C433A213E34C}"/>
              </a:ext>
            </a:extLst>
          </p:cNvPr>
          <p:cNvSpPr/>
          <p:nvPr/>
        </p:nvSpPr>
        <p:spPr>
          <a:xfrm>
            <a:off x="6885796" y="450909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1D11CC1-2A52-F8AF-71AB-00CCDF36D0F1}"/>
              </a:ext>
            </a:extLst>
          </p:cNvPr>
          <p:cNvSpPr/>
          <p:nvPr/>
        </p:nvSpPr>
        <p:spPr>
          <a:xfrm>
            <a:off x="3985515" y="141846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2F0A92CE-47D2-28DC-4C86-4B40F9754F0D}"/>
              </a:ext>
            </a:extLst>
          </p:cNvPr>
          <p:cNvSpPr/>
          <p:nvPr/>
        </p:nvSpPr>
        <p:spPr>
          <a:xfrm>
            <a:off x="4363673" y="206581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465C127A-38C1-6C9D-40E6-A509DBFAB443}"/>
              </a:ext>
            </a:extLst>
          </p:cNvPr>
          <p:cNvSpPr/>
          <p:nvPr/>
        </p:nvSpPr>
        <p:spPr>
          <a:xfrm>
            <a:off x="3306099" y="197772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BD625A6C-FCE1-7CE9-9DE9-78DF808940BF}"/>
              </a:ext>
            </a:extLst>
          </p:cNvPr>
          <p:cNvSpPr/>
          <p:nvPr/>
        </p:nvSpPr>
        <p:spPr>
          <a:xfrm>
            <a:off x="3857538" y="250131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34166C7F-48FD-9E98-CD2C-C848ED80A5A0}"/>
              </a:ext>
            </a:extLst>
          </p:cNvPr>
          <p:cNvSpPr/>
          <p:nvPr/>
        </p:nvSpPr>
        <p:spPr>
          <a:xfrm>
            <a:off x="4370709" y="277127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99F93132-3F2F-54A5-28B2-02C52E1BDE2E}"/>
              </a:ext>
            </a:extLst>
          </p:cNvPr>
          <p:cNvSpPr/>
          <p:nvPr/>
        </p:nvSpPr>
        <p:spPr>
          <a:xfrm>
            <a:off x="4157489" y="314640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B4A43230-B594-E134-1D71-9B2202B8DBB6}"/>
              </a:ext>
            </a:extLst>
          </p:cNvPr>
          <p:cNvSpPr/>
          <p:nvPr/>
        </p:nvSpPr>
        <p:spPr>
          <a:xfrm>
            <a:off x="3709355" y="291755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FD9A4BA9-9C8A-3DD4-8F55-0EB435076E43}"/>
              </a:ext>
            </a:extLst>
          </p:cNvPr>
          <p:cNvSpPr/>
          <p:nvPr/>
        </p:nvSpPr>
        <p:spPr>
          <a:xfrm>
            <a:off x="3598246" y="338752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6169A8E1-CD8E-AEB3-85E0-EF819FB682DA}"/>
              </a:ext>
            </a:extLst>
          </p:cNvPr>
          <p:cNvSpPr/>
          <p:nvPr/>
        </p:nvSpPr>
        <p:spPr>
          <a:xfrm>
            <a:off x="4029512" y="362527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3D25D48E-A967-0898-38E2-99ACAABE816A}"/>
              </a:ext>
            </a:extLst>
          </p:cNvPr>
          <p:cNvSpPr/>
          <p:nvPr/>
        </p:nvSpPr>
        <p:spPr>
          <a:xfrm>
            <a:off x="4863607" y="433462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EB0BA33A-E100-F9CF-2EA6-B80ACBBE5608}"/>
              </a:ext>
            </a:extLst>
          </p:cNvPr>
          <p:cNvSpPr/>
          <p:nvPr/>
        </p:nvSpPr>
        <p:spPr>
          <a:xfrm>
            <a:off x="5767963" y="544250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4DA4C12C-3C7A-40B0-9B40-522948F1DD4F}"/>
              </a:ext>
            </a:extLst>
          </p:cNvPr>
          <p:cNvSpPr/>
          <p:nvPr/>
        </p:nvSpPr>
        <p:spPr>
          <a:xfrm>
            <a:off x="6847042" y="397761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A518FD14-CCAD-E5CF-92EB-B6DCC3788121}"/>
              </a:ext>
            </a:extLst>
          </p:cNvPr>
          <p:cNvSpPr/>
          <p:nvPr/>
        </p:nvSpPr>
        <p:spPr>
          <a:xfrm>
            <a:off x="6520998" y="323448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FE2DED74-1CBB-9EE0-0D0B-C99A854B78F6}"/>
              </a:ext>
            </a:extLst>
          </p:cNvPr>
          <p:cNvSpPr/>
          <p:nvPr/>
        </p:nvSpPr>
        <p:spPr>
          <a:xfrm>
            <a:off x="7245080" y="274085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9E9EBFEB-9B99-0861-1021-345DF7B42D29}"/>
              </a:ext>
            </a:extLst>
          </p:cNvPr>
          <p:cNvSpPr/>
          <p:nvPr/>
        </p:nvSpPr>
        <p:spPr>
          <a:xfrm>
            <a:off x="6324760" y="265704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016403B5-91B3-40C1-F9F9-F18818F28A72}"/>
              </a:ext>
            </a:extLst>
          </p:cNvPr>
          <p:cNvSpPr/>
          <p:nvPr/>
        </p:nvSpPr>
        <p:spPr>
          <a:xfrm>
            <a:off x="5909301" y="219487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AB941C25-3458-192E-276B-ABD3D7CD3B23}"/>
              </a:ext>
            </a:extLst>
          </p:cNvPr>
          <p:cNvSpPr/>
          <p:nvPr/>
        </p:nvSpPr>
        <p:spPr>
          <a:xfrm>
            <a:off x="6349024" y="197772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38191B9F-CE10-0AA3-EDBF-CD637D6F136E}"/>
              </a:ext>
            </a:extLst>
          </p:cNvPr>
          <p:cNvSpPr/>
          <p:nvPr/>
        </p:nvSpPr>
        <p:spPr>
          <a:xfrm>
            <a:off x="4638004" y="450872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F013C4AF-6B54-86BD-2D86-215FF1BC8835}"/>
              </a:ext>
            </a:extLst>
          </p:cNvPr>
          <p:cNvSpPr/>
          <p:nvPr/>
        </p:nvSpPr>
        <p:spPr>
          <a:xfrm>
            <a:off x="4284722" y="75880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E0439857-EDAA-2AB7-4DDB-22D1689ED6FC}"/>
              </a:ext>
            </a:extLst>
          </p:cNvPr>
          <p:cNvSpPr/>
          <p:nvPr/>
        </p:nvSpPr>
        <p:spPr>
          <a:xfrm>
            <a:off x="5052069" y="272606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BEE1E864-5A34-529B-489A-30B35722870A}"/>
              </a:ext>
            </a:extLst>
          </p:cNvPr>
          <p:cNvSpPr/>
          <p:nvPr/>
        </p:nvSpPr>
        <p:spPr>
          <a:xfrm>
            <a:off x="5117285" y="71707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0F1C12D3-6190-6266-C802-0443BF3C66C8}"/>
              </a:ext>
            </a:extLst>
          </p:cNvPr>
          <p:cNvSpPr/>
          <p:nvPr/>
        </p:nvSpPr>
        <p:spPr>
          <a:xfrm>
            <a:off x="4723991" y="143936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A6B8A5B3-4FF9-A4B3-C677-58E438BA0701}"/>
              </a:ext>
            </a:extLst>
          </p:cNvPr>
          <p:cNvSpPr/>
          <p:nvPr/>
        </p:nvSpPr>
        <p:spPr>
          <a:xfrm>
            <a:off x="4796116" y="206920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D2A7C74E-BB1B-DDBE-5104-55461E1CFB71}"/>
              </a:ext>
            </a:extLst>
          </p:cNvPr>
          <p:cNvSpPr/>
          <p:nvPr/>
        </p:nvSpPr>
        <p:spPr>
          <a:xfrm>
            <a:off x="4926176" y="247449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Star: 5 Points 57">
            <a:extLst>
              <a:ext uri="{FF2B5EF4-FFF2-40B4-BE49-F238E27FC236}">
                <a16:creationId xmlns:a16="http://schemas.microsoft.com/office/drawing/2014/main" id="{CEB621E4-F68F-A534-5D9E-DE68AC16CEDC}"/>
              </a:ext>
            </a:extLst>
          </p:cNvPr>
          <p:cNvSpPr/>
          <p:nvPr/>
        </p:nvSpPr>
        <p:spPr>
          <a:xfrm>
            <a:off x="4691633" y="2538909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324DE124-3DA9-993B-37B9-DF5FC2DAEFBD}"/>
              </a:ext>
            </a:extLst>
          </p:cNvPr>
          <p:cNvSpPr/>
          <p:nvPr/>
        </p:nvSpPr>
        <p:spPr>
          <a:xfrm>
            <a:off x="4945311" y="287904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5F253448-6450-0D5E-D503-D44196E35FAD}"/>
              </a:ext>
            </a:extLst>
          </p:cNvPr>
          <p:cNvSpPr/>
          <p:nvPr/>
        </p:nvSpPr>
        <p:spPr>
          <a:xfrm>
            <a:off x="5189472" y="241323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43CEBB81-6342-CB38-D150-8F2384B31B6C}"/>
              </a:ext>
            </a:extLst>
          </p:cNvPr>
          <p:cNvSpPr/>
          <p:nvPr/>
        </p:nvSpPr>
        <p:spPr>
          <a:xfrm>
            <a:off x="6049162" y="172491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0E827423-228E-359A-737E-C9C6949E1C08}"/>
              </a:ext>
            </a:extLst>
          </p:cNvPr>
          <p:cNvSpPr/>
          <p:nvPr/>
        </p:nvSpPr>
        <p:spPr>
          <a:xfrm>
            <a:off x="7023976" y="2065811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F352B0A6-7ABB-1E59-727D-ED620BE39D41}"/>
              </a:ext>
            </a:extLst>
          </p:cNvPr>
          <p:cNvSpPr/>
          <p:nvPr/>
        </p:nvSpPr>
        <p:spPr>
          <a:xfrm>
            <a:off x="6921878" y="2368850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8B5878CA-A10E-2A76-4B13-6D5F8628C451}"/>
              </a:ext>
            </a:extLst>
          </p:cNvPr>
          <p:cNvSpPr/>
          <p:nvPr/>
        </p:nvSpPr>
        <p:spPr>
          <a:xfrm>
            <a:off x="7363227" y="226033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43EE1283-47CD-903D-38AA-EEA3797CEDB2}"/>
              </a:ext>
            </a:extLst>
          </p:cNvPr>
          <p:cNvSpPr/>
          <p:nvPr/>
        </p:nvSpPr>
        <p:spPr>
          <a:xfrm>
            <a:off x="8564202" y="467839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A09D3389-BC33-1BA8-652D-620FEE140AB0}"/>
              </a:ext>
            </a:extLst>
          </p:cNvPr>
          <p:cNvSpPr/>
          <p:nvPr/>
        </p:nvSpPr>
        <p:spPr>
          <a:xfrm>
            <a:off x="7400066" y="546168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937F28F6-8E27-FF97-B2BC-33D22ECD4635}"/>
              </a:ext>
            </a:extLst>
          </p:cNvPr>
          <p:cNvSpPr/>
          <p:nvPr/>
        </p:nvSpPr>
        <p:spPr>
          <a:xfrm>
            <a:off x="7564263" y="404169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Star: 5 Points 67">
            <a:extLst>
              <a:ext uri="{FF2B5EF4-FFF2-40B4-BE49-F238E27FC236}">
                <a16:creationId xmlns:a16="http://schemas.microsoft.com/office/drawing/2014/main" id="{0DC7A66F-B774-684E-3DD2-035611B9D1E0}"/>
              </a:ext>
            </a:extLst>
          </p:cNvPr>
          <p:cNvSpPr/>
          <p:nvPr/>
        </p:nvSpPr>
        <p:spPr>
          <a:xfrm>
            <a:off x="5147612" y="485456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53DE9-2CDF-05A7-7984-37E55238927F}"/>
              </a:ext>
            </a:extLst>
          </p:cNvPr>
          <p:cNvSpPr txBox="1"/>
          <p:nvPr/>
        </p:nvSpPr>
        <p:spPr>
          <a:xfrm>
            <a:off x="621929" y="5261969"/>
            <a:ext cx="51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NEIGHBORHOOD CONSERVATION AREA PLAN</a:t>
            </a: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95DDC516-C857-7C8E-D3F4-75CE05492F09}"/>
              </a:ext>
            </a:extLst>
          </p:cNvPr>
          <p:cNvSpPr/>
          <p:nvPr/>
        </p:nvSpPr>
        <p:spPr>
          <a:xfrm>
            <a:off x="406167" y="498201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3F5965-F41D-B181-3BE4-3A11BC687B7D}"/>
              </a:ext>
            </a:extLst>
          </p:cNvPr>
          <p:cNvSpPr txBox="1"/>
          <p:nvPr/>
        </p:nvSpPr>
        <p:spPr>
          <a:xfrm>
            <a:off x="621929" y="4869301"/>
            <a:ext cx="51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NEIGHBORHOOD CONSERVATION AREA PLAN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DE6010E-F964-4092-EF89-6ADAB2CFE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174" y="1012376"/>
            <a:ext cx="3090724" cy="195643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39CBA2-287F-C942-0FA7-82C16307E8D8}"/>
              </a:ext>
            </a:extLst>
          </p:cNvPr>
          <p:cNvSpPr txBox="1"/>
          <p:nvPr/>
        </p:nvSpPr>
        <p:spPr>
          <a:xfrm>
            <a:off x="8574878" y="679292"/>
            <a:ext cx="361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2008 AURORA HIGHLANDS  NC PLAN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B54C14-21BA-CE2A-AD8F-D7DCBDEFB857}"/>
              </a:ext>
            </a:extLst>
          </p:cNvPr>
          <p:cNvSpPr txBox="1"/>
          <p:nvPr/>
        </p:nvSpPr>
        <p:spPr>
          <a:xfrm>
            <a:off x="599797" y="549778"/>
            <a:ext cx="2149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https://www.arlingtonva.us/files/sharedassets/public/Projects/Documents/NC_AuroraHighlands_Plan.pdf</a:t>
            </a:r>
          </a:p>
        </p:txBody>
      </p:sp>
    </p:spTree>
    <p:extLst>
      <p:ext uri="{BB962C8B-B14F-4D97-AF65-F5344CB8AC3E}">
        <p14:creationId xmlns:p14="http://schemas.microsoft.com/office/powerpoint/2010/main" val="397082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2DF9-E182-A0EA-8BA7-09F6C8A7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870B-5EEF-A385-6AC1-543EDFF9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-62404"/>
            <a:ext cx="10515600" cy="1325563"/>
          </a:xfrm>
        </p:spPr>
        <p:txBody>
          <a:bodyPr/>
          <a:lstStyle/>
          <a:p>
            <a:r>
              <a:rPr lang="en-US" dirty="0"/>
              <a:t>GLUP History  &amp;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C4271-E18C-8C4C-256D-D0F9A2F4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3" y="1241594"/>
            <a:ext cx="8779778" cy="4351338"/>
          </a:xfrm>
        </p:spPr>
        <p:txBody>
          <a:bodyPr>
            <a:normAutofit/>
          </a:bodyPr>
          <a:lstStyle/>
          <a:p>
            <a:r>
              <a:rPr lang="en-US" sz="1800" dirty="0"/>
              <a:t>2008 – 2016 no neighborhood opposition  - not in SF neighborhoods</a:t>
            </a:r>
          </a:p>
          <a:p>
            <a:r>
              <a:rPr lang="en-US" sz="1800" dirty="0"/>
              <a:t>Post 2017 mostly opposed by SF neighborhoods,  starting with 11</a:t>
            </a:r>
            <a:r>
              <a:rPr lang="en-US" sz="1800" baseline="30000" dirty="0"/>
              <a:t>th</a:t>
            </a:r>
            <a:r>
              <a:rPr lang="en-US" sz="1800" dirty="0"/>
              <a:t> &amp; Vermont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B6778-4B51-16B0-7B98-CB51E2C13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7" y="2316948"/>
            <a:ext cx="9830278" cy="2628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11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2870F-9BFB-B409-BF38-752ADDE8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09" y="199583"/>
            <a:ext cx="8175824" cy="6458833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E003BAEA-B831-4C53-5F1E-A96AEA3ED301}"/>
              </a:ext>
            </a:extLst>
          </p:cNvPr>
          <p:cNvSpPr/>
          <p:nvPr/>
        </p:nvSpPr>
        <p:spPr>
          <a:xfrm>
            <a:off x="7010399" y="2167466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1843A70F-56C8-3DAC-7A3E-39B14AA4D84E}"/>
              </a:ext>
            </a:extLst>
          </p:cNvPr>
          <p:cNvSpPr/>
          <p:nvPr/>
        </p:nvSpPr>
        <p:spPr>
          <a:xfrm>
            <a:off x="8695265" y="4423832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37729454-CBCD-0BE8-B137-AD5C6913A1D9}"/>
              </a:ext>
            </a:extLst>
          </p:cNvPr>
          <p:cNvSpPr/>
          <p:nvPr/>
        </p:nvSpPr>
        <p:spPr>
          <a:xfrm>
            <a:off x="4605865" y="1065145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EA779A4-13BB-5640-6807-AE66DCF1FBA5}"/>
              </a:ext>
            </a:extLst>
          </p:cNvPr>
          <p:cNvSpPr/>
          <p:nvPr/>
        </p:nvSpPr>
        <p:spPr>
          <a:xfrm>
            <a:off x="5012265" y="1981199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B400618C-B038-63F8-84F8-E70790FCC4B0}"/>
              </a:ext>
            </a:extLst>
          </p:cNvPr>
          <p:cNvSpPr/>
          <p:nvPr/>
        </p:nvSpPr>
        <p:spPr>
          <a:xfrm>
            <a:off x="5962021" y="1604432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CB958340-450A-E685-BD23-7C43EE1441A3}"/>
              </a:ext>
            </a:extLst>
          </p:cNvPr>
          <p:cNvSpPr/>
          <p:nvPr/>
        </p:nvSpPr>
        <p:spPr>
          <a:xfrm>
            <a:off x="3335865" y="2764366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C8AAC8F2-6BE1-76CA-48F7-61936658381F}"/>
              </a:ext>
            </a:extLst>
          </p:cNvPr>
          <p:cNvSpPr/>
          <p:nvPr/>
        </p:nvSpPr>
        <p:spPr>
          <a:xfrm>
            <a:off x="7023102" y="897775"/>
            <a:ext cx="228600" cy="2198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B5B35647-D2A8-CA6C-F5D4-59D9538EA814}"/>
              </a:ext>
            </a:extLst>
          </p:cNvPr>
          <p:cNvSpPr/>
          <p:nvPr/>
        </p:nvSpPr>
        <p:spPr>
          <a:xfrm>
            <a:off x="7416799" y="845321"/>
            <a:ext cx="228600" cy="2198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40D58CBC-C58E-E7C7-7B9E-FB1415A65F7D}"/>
              </a:ext>
            </a:extLst>
          </p:cNvPr>
          <p:cNvSpPr/>
          <p:nvPr/>
        </p:nvSpPr>
        <p:spPr>
          <a:xfrm>
            <a:off x="7772402" y="897775"/>
            <a:ext cx="228600" cy="2198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B2E48-B6B7-BE20-E83A-932B204BC880}"/>
              </a:ext>
            </a:extLst>
          </p:cNvPr>
          <p:cNvSpPr txBox="1"/>
          <p:nvPr/>
        </p:nvSpPr>
        <p:spPr>
          <a:xfrm>
            <a:off x="7069666" y="3489246"/>
            <a:ext cx="57573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??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80075-1121-A101-67C8-CB0417141E89}"/>
              </a:ext>
            </a:extLst>
          </p:cNvPr>
          <p:cNvSpPr txBox="1"/>
          <p:nvPr/>
        </p:nvSpPr>
        <p:spPr>
          <a:xfrm>
            <a:off x="6781799" y="5423879"/>
            <a:ext cx="57573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??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DFB3FE-BAEC-5FD0-CAA6-2B7877B26A61}"/>
              </a:ext>
            </a:extLst>
          </p:cNvPr>
          <p:cNvSpPr txBox="1"/>
          <p:nvPr/>
        </p:nvSpPr>
        <p:spPr>
          <a:xfrm>
            <a:off x="131916" y="3136900"/>
            <a:ext cx="2010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https://www.arlingtonva.us/Government/Projects/Plans-Studies/General-Land-Use-Plan/Studies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C6224-DF4E-7CE5-0EBB-3B3541F4D449}"/>
              </a:ext>
            </a:extLst>
          </p:cNvPr>
          <p:cNvSpPr txBox="1"/>
          <p:nvPr/>
        </p:nvSpPr>
        <p:spPr>
          <a:xfrm>
            <a:off x="8523962" y="4852380"/>
            <a:ext cx="77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M - 2025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0046A-32B4-FA8D-6065-07537447732E}"/>
              </a:ext>
            </a:extLst>
          </p:cNvPr>
          <p:cNvSpPr txBox="1"/>
          <p:nvPr/>
        </p:nvSpPr>
        <p:spPr>
          <a:xfrm>
            <a:off x="7272237" y="2355334"/>
            <a:ext cx="77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P 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FFE87-75AC-8EDD-B1A4-35DF724BD674}"/>
              </a:ext>
            </a:extLst>
          </p:cNvPr>
          <p:cNvSpPr txBox="1"/>
          <p:nvPr/>
        </p:nvSpPr>
        <p:spPr>
          <a:xfrm>
            <a:off x="4858375" y="1263054"/>
            <a:ext cx="77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Sun - 2023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2BEF90-D092-0502-7027-6287DD62BF59}"/>
              </a:ext>
            </a:extLst>
          </p:cNvPr>
          <p:cNvSpPr txBox="1"/>
          <p:nvPr/>
        </p:nvSpPr>
        <p:spPr>
          <a:xfrm>
            <a:off x="5024647" y="2324846"/>
            <a:ext cx="77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BVS 2017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80C91-6B3A-86D8-5A41-ED93A8221005}"/>
              </a:ext>
            </a:extLst>
          </p:cNvPr>
          <p:cNvSpPr txBox="1"/>
          <p:nvPr/>
        </p:nvSpPr>
        <p:spPr>
          <a:xfrm>
            <a:off x="6383869" y="705902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D419AA-F275-1870-BF11-6B6040C4BD8C}"/>
              </a:ext>
            </a:extLst>
          </p:cNvPr>
          <p:cNvSpPr txBox="1"/>
          <p:nvPr/>
        </p:nvSpPr>
        <p:spPr>
          <a:xfrm>
            <a:off x="7416799" y="3244333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0E4A8E-483B-844A-62D3-D21124011790}"/>
              </a:ext>
            </a:extLst>
          </p:cNvPr>
          <p:cNvSpPr txBox="1"/>
          <p:nvPr/>
        </p:nvSpPr>
        <p:spPr>
          <a:xfrm>
            <a:off x="6358466" y="5132400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15EE65-F874-EF4D-894D-0A5DF9566C6A}"/>
              </a:ext>
            </a:extLst>
          </p:cNvPr>
          <p:cNvSpPr txBox="1"/>
          <p:nvPr/>
        </p:nvSpPr>
        <p:spPr>
          <a:xfrm>
            <a:off x="5714998" y="1135315"/>
            <a:ext cx="77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BVS 2017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E35C7E-1C21-9373-E012-51E3110BF890}"/>
              </a:ext>
            </a:extLst>
          </p:cNvPr>
          <p:cNvSpPr txBox="1"/>
          <p:nvPr/>
        </p:nvSpPr>
        <p:spPr>
          <a:xfrm>
            <a:off x="6092940" y="2125886"/>
            <a:ext cx="77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0000"/>
                </a:highlight>
              </a:rPr>
              <a:t>CH 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62BD59-CC17-B716-D446-149FE5EC75CC}"/>
              </a:ext>
            </a:extLst>
          </p:cNvPr>
          <p:cNvSpPr txBox="1"/>
          <p:nvPr/>
        </p:nvSpPr>
        <p:spPr>
          <a:xfrm>
            <a:off x="7069665" y="1353635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9A785F-D3E4-D475-B997-4A6E4328B9CB}"/>
              </a:ext>
            </a:extLst>
          </p:cNvPr>
          <p:cNvSpPr txBox="1"/>
          <p:nvPr/>
        </p:nvSpPr>
        <p:spPr>
          <a:xfrm>
            <a:off x="7272237" y="528443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C9CE91-C041-0331-C4E5-B256AE4B759B}"/>
              </a:ext>
            </a:extLst>
          </p:cNvPr>
          <p:cNvSpPr txBox="1"/>
          <p:nvPr/>
        </p:nvSpPr>
        <p:spPr>
          <a:xfrm>
            <a:off x="7958663" y="697722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E6E5D8-94FB-9260-1427-1FE55D5AF505}"/>
              </a:ext>
            </a:extLst>
          </p:cNvPr>
          <p:cNvSpPr txBox="1"/>
          <p:nvPr/>
        </p:nvSpPr>
        <p:spPr>
          <a:xfrm>
            <a:off x="415636" y="488984"/>
            <a:ext cx="142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GLUP Studies Map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F7F4DF-9C1C-40F8-AB49-239341E1FC9B}"/>
              </a:ext>
            </a:extLst>
          </p:cNvPr>
          <p:cNvSpPr txBox="1">
            <a:spLocks/>
          </p:cNvSpPr>
          <p:nvPr/>
        </p:nvSpPr>
        <p:spPr>
          <a:xfrm>
            <a:off x="9724736" y="1464732"/>
            <a:ext cx="2696349" cy="52552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600" dirty="0"/>
              <a:t>2017 11</a:t>
            </a:r>
            <a:r>
              <a:rPr lang="en-US" sz="1600" baseline="30000" dirty="0"/>
              <a:t>th</a:t>
            </a:r>
            <a:r>
              <a:rPr lang="en-US" sz="1600" dirty="0"/>
              <a:t> &amp; Vermont  2017 Wash &amp; Kirk</a:t>
            </a:r>
          </a:p>
          <a:p>
            <a:pPr marL="457200" lvl="1" indent="0">
              <a:buNone/>
            </a:pPr>
            <a:r>
              <a:rPr lang="en-US" sz="1600" dirty="0"/>
              <a:t>2021 Pershing</a:t>
            </a:r>
          </a:p>
          <a:p>
            <a:pPr marL="457200" lvl="1" indent="0">
              <a:buNone/>
            </a:pPr>
            <a:r>
              <a:rPr lang="en-US" sz="1600" dirty="0"/>
              <a:t>2022 Courthouse</a:t>
            </a:r>
          </a:p>
          <a:p>
            <a:pPr marL="457200" lvl="1" indent="0">
              <a:buNone/>
            </a:pPr>
            <a:r>
              <a:rPr lang="en-US" sz="1600" dirty="0"/>
              <a:t>2023 Sunrise </a:t>
            </a:r>
          </a:p>
          <a:p>
            <a:pPr marL="457200" lvl="1" indent="0">
              <a:buNone/>
            </a:pPr>
            <a:r>
              <a:rPr lang="en-US" sz="1600" dirty="0"/>
              <a:t>2025 </a:t>
            </a:r>
            <a:r>
              <a:rPr lang="en-US" sz="1600" dirty="0" err="1"/>
              <a:t>Melwood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??      Dom Hills</a:t>
            </a:r>
          </a:p>
          <a:p>
            <a:pPr lvl="2"/>
            <a:endParaRPr lang="en-US" dirty="0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75E883AD-DEC7-00B7-4A3E-89481A3756B6}"/>
              </a:ext>
            </a:extLst>
          </p:cNvPr>
          <p:cNvSpPr/>
          <p:nvPr/>
        </p:nvSpPr>
        <p:spPr>
          <a:xfrm>
            <a:off x="5758821" y="2136688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39279A95-5F1E-7F3F-FB69-45590F581364}"/>
              </a:ext>
            </a:extLst>
          </p:cNvPr>
          <p:cNvSpPr/>
          <p:nvPr/>
        </p:nvSpPr>
        <p:spPr>
          <a:xfrm>
            <a:off x="6696625" y="1490648"/>
            <a:ext cx="228600" cy="2198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2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8BFA-F87A-75B1-9A7C-794A36C8A9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915B6-F43D-F1CE-C8FF-C1E8F5AE5D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9D10C-C196-6303-0932-95D0A30E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75" y="-44450"/>
            <a:ext cx="8060176" cy="6921929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AAE1165-67FB-9FA1-AFAE-D81F5D8DA85B}"/>
              </a:ext>
            </a:extLst>
          </p:cNvPr>
          <p:cNvSpPr/>
          <p:nvPr/>
        </p:nvSpPr>
        <p:spPr>
          <a:xfrm>
            <a:off x="414025" y="535442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E382FEF-904A-EFA0-9B1A-D9AFB4161DBB}"/>
              </a:ext>
            </a:extLst>
          </p:cNvPr>
          <p:cNvSpPr/>
          <p:nvPr/>
        </p:nvSpPr>
        <p:spPr>
          <a:xfrm>
            <a:off x="6279691" y="437958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BD057FE-4977-43C2-4C7E-DA78BC3E5853}"/>
              </a:ext>
            </a:extLst>
          </p:cNvPr>
          <p:cNvSpPr/>
          <p:nvPr/>
        </p:nvSpPr>
        <p:spPr>
          <a:xfrm>
            <a:off x="3219975" y="274513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B860966-DB54-E208-D6FF-F9F6171CA637}"/>
              </a:ext>
            </a:extLst>
          </p:cNvPr>
          <p:cNvSpPr/>
          <p:nvPr/>
        </p:nvSpPr>
        <p:spPr>
          <a:xfrm>
            <a:off x="5180202" y="398390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E570B69-CCEB-1045-83FF-535ACE0A6073}"/>
              </a:ext>
            </a:extLst>
          </p:cNvPr>
          <p:cNvSpPr/>
          <p:nvPr/>
        </p:nvSpPr>
        <p:spPr>
          <a:xfrm>
            <a:off x="6512870" y="410198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2C43085-F2D7-6C38-52B7-7006656EF02E}"/>
              </a:ext>
            </a:extLst>
          </p:cNvPr>
          <p:cNvSpPr/>
          <p:nvPr/>
        </p:nvSpPr>
        <p:spPr>
          <a:xfrm>
            <a:off x="7622797" y="499198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75F3910-A02F-0ADA-50AF-39F9D6496D4F}"/>
              </a:ext>
            </a:extLst>
          </p:cNvPr>
          <p:cNvSpPr/>
          <p:nvPr/>
        </p:nvSpPr>
        <p:spPr>
          <a:xfrm>
            <a:off x="7450823" y="437958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ACEE3281-9E8D-027E-FB0E-D83BCE7FE223}"/>
              </a:ext>
            </a:extLst>
          </p:cNvPr>
          <p:cNvSpPr/>
          <p:nvPr/>
        </p:nvSpPr>
        <p:spPr>
          <a:xfrm>
            <a:off x="5924026" y="342900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4EB92A4-2F0A-7823-FDB6-4A0FF374B55C}"/>
              </a:ext>
            </a:extLst>
          </p:cNvPr>
          <p:cNvSpPr/>
          <p:nvPr/>
        </p:nvSpPr>
        <p:spPr>
          <a:xfrm>
            <a:off x="8133782" y="487034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A25076C-44CD-6B6B-3BA0-CCFDBB9344E8}"/>
              </a:ext>
            </a:extLst>
          </p:cNvPr>
          <p:cNvSpPr/>
          <p:nvPr/>
        </p:nvSpPr>
        <p:spPr>
          <a:xfrm>
            <a:off x="5681976" y="297023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6279706-2033-7AF8-0054-A77DF41D4F85}"/>
              </a:ext>
            </a:extLst>
          </p:cNvPr>
          <p:cNvSpPr/>
          <p:nvPr/>
        </p:nvSpPr>
        <p:spPr>
          <a:xfrm>
            <a:off x="5732033" y="454179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7DAF63F-462D-7562-923F-A1E180697DCF}"/>
              </a:ext>
            </a:extLst>
          </p:cNvPr>
          <p:cNvSpPr/>
          <p:nvPr/>
        </p:nvSpPr>
        <p:spPr>
          <a:xfrm>
            <a:off x="5266189" y="104862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316DA482-A7D7-B738-F649-D365EBD410C1}"/>
              </a:ext>
            </a:extLst>
          </p:cNvPr>
          <p:cNvSpPr/>
          <p:nvPr/>
        </p:nvSpPr>
        <p:spPr>
          <a:xfrm>
            <a:off x="4968090" y="357321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79955C93-330F-12CF-8F56-259116D6034B}"/>
              </a:ext>
            </a:extLst>
          </p:cNvPr>
          <p:cNvSpPr/>
          <p:nvPr/>
        </p:nvSpPr>
        <p:spPr>
          <a:xfrm>
            <a:off x="4277686" y="388952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B7C5E142-2464-9E9E-0444-5C3581AA6F3A}"/>
              </a:ext>
            </a:extLst>
          </p:cNvPr>
          <p:cNvSpPr/>
          <p:nvPr/>
        </p:nvSpPr>
        <p:spPr>
          <a:xfrm>
            <a:off x="5738769" y="3801442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EE56AFCE-7832-43B4-F2BB-66FB2EED05CC}"/>
              </a:ext>
            </a:extLst>
          </p:cNvPr>
          <p:cNvSpPr/>
          <p:nvPr/>
        </p:nvSpPr>
        <p:spPr>
          <a:xfrm>
            <a:off x="5510002" y="236124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C45139DA-0D27-A606-D009-DA71976F7BC3}"/>
              </a:ext>
            </a:extLst>
          </p:cNvPr>
          <p:cNvSpPr/>
          <p:nvPr/>
        </p:nvSpPr>
        <p:spPr>
          <a:xfrm>
            <a:off x="6648108" y="288214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25FC6E3-7901-A659-AAEE-F80A519DEEB3}"/>
              </a:ext>
            </a:extLst>
          </p:cNvPr>
          <p:cNvSpPr/>
          <p:nvPr/>
        </p:nvSpPr>
        <p:spPr>
          <a:xfrm>
            <a:off x="5424015" y="512412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C981E4A2-897C-F6DA-3B69-6A743619C9DF}"/>
              </a:ext>
            </a:extLst>
          </p:cNvPr>
          <p:cNvSpPr/>
          <p:nvPr/>
        </p:nvSpPr>
        <p:spPr>
          <a:xfrm>
            <a:off x="4692986" y="85411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95398666-2633-A81C-D1E6-C4D0B75D94ED}"/>
              </a:ext>
            </a:extLst>
          </p:cNvPr>
          <p:cNvSpPr/>
          <p:nvPr/>
        </p:nvSpPr>
        <p:spPr>
          <a:xfrm>
            <a:off x="6734095" y="538789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8770BB4D-EF7F-57F6-328E-740D37E9EA0C}"/>
              </a:ext>
            </a:extLst>
          </p:cNvPr>
          <p:cNvSpPr/>
          <p:nvPr/>
        </p:nvSpPr>
        <p:spPr>
          <a:xfrm>
            <a:off x="5338028" y="183721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4EEF9C54-7895-0837-94B2-A2B45B25E94D}"/>
              </a:ext>
            </a:extLst>
          </p:cNvPr>
          <p:cNvSpPr/>
          <p:nvPr/>
        </p:nvSpPr>
        <p:spPr>
          <a:xfrm>
            <a:off x="6297336" y="480037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86B50F82-A599-DB97-2773-1F5DC9FC66B4}"/>
              </a:ext>
            </a:extLst>
          </p:cNvPr>
          <p:cNvSpPr/>
          <p:nvPr/>
        </p:nvSpPr>
        <p:spPr>
          <a:xfrm>
            <a:off x="5838039" y="163682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3C7CE862-EAE6-6A67-6A0A-406B7F63CB11}"/>
              </a:ext>
            </a:extLst>
          </p:cNvPr>
          <p:cNvSpPr/>
          <p:nvPr/>
        </p:nvSpPr>
        <p:spPr>
          <a:xfrm>
            <a:off x="6469310" y="580338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2715354F-722C-E089-5458-EF096838D5F3}"/>
              </a:ext>
            </a:extLst>
          </p:cNvPr>
          <p:cNvSpPr/>
          <p:nvPr/>
        </p:nvSpPr>
        <p:spPr>
          <a:xfrm>
            <a:off x="6607029" y="619773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14FF6938-27E9-ECFA-AB9F-C433A213E34C}"/>
              </a:ext>
            </a:extLst>
          </p:cNvPr>
          <p:cNvSpPr/>
          <p:nvPr/>
        </p:nvSpPr>
        <p:spPr>
          <a:xfrm>
            <a:off x="6885796" y="450909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1D11CC1-2A52-F8AF-71AB-00CCDF36D0F1}"/>
              </a:ext>
            </a:extLst>
          </p:cNvPr>
          <p:cNvSpPr/>
          <p:nvPr/>
        </p:nvSpPr>
        <p:spPr>
          <a:xfrm>
            <a:off x="3985515" y="141846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2F0A92CE-47D2-28DC-4C86-4B40F9754F0D}"/>
              </a:ext>
            </a:extLst>
          </p:cNvPr>
          <p:cNvSpPr/>
          <p:nvPr/>
        </p:nvSpPr>
        <p:spPr>
          <a:xfrm>
            <a:off x="4363673" y="206581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465C127A-38C1-6C9D-40E6-A509DBFAB443}"/>
              </a:ext>
            </a:extLst>
          </p:cNvPr>
          <p:cNvSpPr/>
          <p:nvPr/>
        </p:nvSpPr>
        <p:spPr>
          <a:xfrm>
            <a:off x="3306099" y="197772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BD625A6C-FCE1-7CE9-9DE9-78DF808940BF}"/>
              </a:ext>
            </a:extLst>
          </p:cNvPr>
          <p:cNvSpPr/>
          <p:nvPr/>
        </p:nvSpPr>
        <p:spPr>
          <a:xfrm>
            <a:off x="3857538" y="250131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34166C7F-48FD-9E98-CD2C-C848ED80A5A0}"/>
              </a:ext>
            </a:extLst>
          </p:cNvPr>
          <p:cNvSpPr/>
          <p:nvPr/>
        </p:nvSpPr>
        <p:spPr>
          <a:xfrm>
            <a:off x="4370709" y="277127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99F93132-3F2F-54A5-28B2-02C52E1BDE2E}"/>
              </a:ext>
            </a:extLst>
          </p:cNvPr>
          <p:cNvSpPr/>
          <p:nvPr/>
        </p:nvSpPr>
        <p:spPr>
          <a:xfrm>
            <a:off x="4157489" y="314640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B4A43230-B594-E134-1D71-9B2202B8DBB6}"/>
              </a:ext>
            </a:extLst>
          </p:cNvPr>
          <p:cNvSpPr/>
          <p:nvPr/>
        </p:nvSpPr>
        <p:spPr>
          <a:xfrm>
            <a:off x="3709355" y="291755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FD9A4BA9-9C8A-3DD4-8F55-0EB435076E43}"/>
              </a:ext>
            </a:extLst>
          </p:cNvPr>
          <p:cNvSpPr/>
          <p:nvPr/>
        </p:nvSpPr>
        <p:spPr>
          <a:xfrm>
            <a:off x="3598246" y="3387520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6169A8E1-CD8E-AEB3-85E0-EF819FB682DA}"/>
              </a:ext>
            </a:extLst>
          </p:cNvPr>
          <p:cNvSpPr/>
          <p:nvPr/>
        </p:nvSpPr>
        <p:spPr>
          <a:xfrm>
            <a:off x="4029512" y="362527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3D25D48E-A967-0898-38E2-99ACAABE816A}"/>
              </a:ext>
            </a:extLst>
          </p:cNvPr>
          <p:cNvSpPr/>
          <p:nvPr/>
        </p:nvSpPr>
        <p:spPr>
          <a:xfrm>
            <a:off x="4863607" y="433462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EB0BA33A-E100-F9CF-2EA6-B80ACBBE5608}"/>
              </a:ext>
            </a:extLst>
          </p:cNvPr>
          <p:cNvSpPr/>
          <p:nvPr/>
        </p:nvSpPr>
        <p:spPr>
          <a:xfrm>
            <a:off x="5767963" y="5442508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4DA4C12C-3C7A-40B0-9B40-522948F1DD4F}"/>
              </a:ext>
            </a:extLst>
          </p:cNvPr>
          <p:cNvSpPr/>
          <p:nvPr/>
        </p:nvSpPr>
        <p:spPr>
          <a:xfrm>
            <a:off x="6847042" y="397761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A518FD14-CCAD-E5CF-92EB-B6DCC3788121}"/>
              </a:ext>
            </a:extLst>
          </p:cNvPr>
          <p:cNvSpPr/>
          <p:nvPr/>
        </p:nvSpPr>
        <p:spPr>
          <a:xfrm>
            <a:off x="6520998" y="3234487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FE2DED74-1CBB-9EE0-0D0B-C99A854B78F6}"/>
              </a:ext>
            </a:extLst>
          </p:cNvPr>
          <p:cNvSpPr/>
          <p:nvPr/>
        </p:nvSpPr>
        <p:spPr>
          <a:xfrm>
            <a:off x="7245080" y="2740856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9E9EBFEB-9B99-0861-1021-345DF7B42D29}"/>
              </a:ext>
            </a:extLst>
          </p:cNvPr>
          <p:cNvSpPr/>
          <p:nvPr/>
        </p:nvSpPr>
        <p:spPr>
          <a:xfrm>
            <a:off x="6324760" y="265704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016403B5-91B3-40C1-F9F9-F18818F28A72}"/>
              </a:ext>
            </a:extLst>
          </p:cNvPr>
          <p:cNvSpPr/>
          <p:nvPr/>
        </p:nvSpPr>
        <p:spPr>
          <a:xfrm>
            <a:off x="5909301" y="2194879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AB941C25-3458-192E-276B-ABD3D7CD3B23}"/>
              </a:ext>
            </a:extLst>
          </p:cNvPr>
          <p:cNvSpPr/>
          <p:nvPr/>
        </p:nvSpPr>
        <p:spPr>
          <a:xfrm>
            <a:off x="6349024" y="1977725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38191B9F-CE10-0AA3-EDBF-CD637D6F136E}"/>
              </a:ext>
            </a:extLst>
          </p:cNvPr>
          <p:cNvSpPr/>
          <p:nvPr/>
        </p:nvSpPr>
        <p:spPr>
          <a:xfrm>
            <a:off x="4638004" y="450872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F013C4AF-6B54-86BD-2D86-215FF1BC8835}"/>
              </a:ext>
            </a:extLst>
          </p:cNvPr>
          <p:cNvSpPr/>
          <p:nvPr/>
        </p:nvSpPr>
        <p:spPr>
          <a:xfrm>
            <a:off x="4284722" y="75880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E0439857-EDAA-2AB7-4DDB-22D1689ED6FC}"/>
              </a:ext>
            </a:extLst>
          </p:cNvPr>
          <p:cNvSpPr/>
          <p:nvPr/>
        </p:nvSpPr>
        <p:spPr>
          <a:xfrm>
            <a:off x="5052069" y="272606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BEE1E864-5A34-529B-489A-30B35722870A}"/>
              </a:ext>
            </a:extLst>
          </p:cNvPr>
          <p:cNvSpPr/>
          <p:nvPr/>
        </p:nvSpPr>
        <p:spPr>
          <a:xfrm>
            <a:off x="5117285" y="71707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0F1C12D3-6190-6266-C802-0443BF3C66C8}"/>
              </a:ext>
            </a:extLst>
          </p:cNvPr>
          <p:cNvSpPr/>
          <p:nvPr/>
        </p:nvSpPr>
        <p:spPr>
          <a:xfrm>
            <a:off x="4723991" y="143936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A6B8A5B3-4FF9-A4B3-C677-58E438BA0701}"/>
              </a:ext>
            </a:extLst>
          </p:cNvPr>
          <p:cNvSpPr/>
          <p:nvPr/>
        </p:nvSpPr>
        <p:spPr>
          <a:xfrm>
            <a:off x="4796116" y="2069204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D2A7C74E-BB1B-DDBE-5104-55461E1CFB71}"/>
              </a:ext>
            </a:extLst>
          </p:cNvPr>
          <p:cNvSpPr/>
          <p:nvPr/>
        </p:nvSpPr>
        <p:spPr>
          <a:xfrm>
            <a:off x="4926176" y="247449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Star: 5 Points 57">
            <a:extLst>
              <a:ext uri="{FF2B5EF4-FFF2-40B4-BE49-F238E27FC236}">
                <a16:creationId xmlns:a16="http://schemas.microsoft.com/office/drawing/2014/main" id="{CEB621E4-F68F-A534-5D9E-DE68AC16CEDC}"/>
              </a:ext>
            </a:extLst>
          </p:cNvPr>
          <p:cNvSpPr/>
          <p:nvPr/>
        </p:nvSpPr>
        <p:spPr>
          <a:xfrm>
            <a:off x="4691633" y="2538909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324DE124-3DA9-993B-37B9-DF5FC2DAEFBD}"/>
              </a:ext>
            </a:extLst>
          </p:cNvPr>
          <p:cNvSpPr/>
          <p:nvPr/>
        </p:nvSpPr>
        <p:spPr>
          <a:xfrm>
            <a:off x="4945311" y="287904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5F253448-6450-0D5E-D503-D44196E35FAD}"/>
              </a:ext>
            </a:extLst>
          </p:cNvPr>
          <p:cNvSpPr/>
          <p:nvPr/>
        </p:nvSpPr>
        <p:spPr>
          <a:xfrm>
            <a:off x="5189472" y="2413233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43CEBB81-6342-CB38-D150-8F2384B31B6C}"/>
              </a:ext>
            </a:extLst>
          </p:cNvPr>
          <p:cNvSpPr/>
          <p:nvPr/>
        </p:nvSpPr>
        <p:spPr>
          <a:xfrm>
            <a:off x="6049162" y="172491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0E827423-228E-359A-737E-C9C6949E1C08}"/>
              </a:ext>
            </a:extLst>
          </p:cNvPr>
          <p:cNvSpPr/>
          <p:nvPr/>
        </p:nvSpPr>
        <p:spPr>
          <a:xfrm>
            <a:off x="7023976" y="2065811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F352B0A6-7ABB-1E59-727D-ED620BE39D41}"/>
              </a:ext>
            </a:extLst>
          </p:cNvPr>
          <p:cNvSpPr/>
          <p:nvPr/>
        </p:nvSpPr>
        <p:spPr>
          <a:xfrm>
            <a:off x="6921878" y="2368850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Star: 5 Points 63">
            <a:extLst>
              <a:ext uri="{FF2B5EF4-FFF2-40B4-BE49-F238E27FC236}">
                <a16:creationId xmlns:a16="http://schemas.microsoft.com/office/drawing/2014/main" id="{8B5878CA-A10E-2A76-4B13-6D5F8628C451}"/>
              </a:ext>
            </a:extLst>
          </p:cNvPr>
          <p:cNvSpPr/>
          <p:nvPr/>
        </p:nvSpPr>
        <p:spPr>
          <a:xfrm>
            <a:off x="7363227" y="226033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Star: 5 Points 64">
            <a:extLst>
              <a:ext uri="{FF2B5EF4-FFF2-40B4-BE49-F238E27FC236}">
                <a16:creationId xmlns:a16="http://schemas.microsoft.com/office/drawing/2014/main" id="{43EE1283-47CD-903D-38AA-EEA3797CEDB2}"/>
              </a:ext>
            </a:extLst>
          </p:cNvPr>
          <p:cNvSpPr/>
          <p:nvPr/>
        </p:nvSpPr>
        <p:spPr>
          <a:xfrm>
            <a:off x="8564202" y="467839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A09D3389-BC33-1BA8-652D-620FEE140AB0}"/>
              </a:ext>
            </a:extLst>
          </p:cNvPr>
          <p:cNvSpPr/>
          <p:nvPr/>
        </p:nvSpPr>
        <p:spPr>
          <a:xfrm>
            <a:off x="7400066" y="546168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937F28F6-8E27-FF97-B2BC-33D22ECD4635}"/>
              </a:ext>
            </a:extLst>
          </p:cNvPr>
          <p:cNvSpPr/>
          <p:nvPr/>
        </p:nvSpPr>
        <p:spPr>
          <a:xfrm>
            <a:off x="7564263" y="4041691"/>
            <a:ext cx="171974" cy="1761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Star: 5 Points 67">
            <a:extLst>
              <a:ext uri="{FF2B5EF4-FFF2-40B4-BE49-F238E27FC236}">
                <a16:creationId xmlns:a16="http://schemas.microsoft.com/office/drawing/2014/main" id="{0DC7A66F-B774-684E-3DD2-035611B9D1E0}"/>
              </a:ext>
            </a:extLst>
          </p:cNvPr>
          <p:cNvSpPr/>
          <p:nvPr/>
        </p:nvSpPr>
        <p:spPr>
          <a:xfrm>
            <a:off x="5147612" y="4854563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53DE9-2CDF-05A7-7984-37E55238927F}"/>
              </a:ext>
            </a:extLst>
          </p:cNvPr>
          <p:cNvSpPr txBox="1"/>
          <p:nvPr/>
        </p:nvSpPr>
        <p:spPr>
          <a:xfrm>
            <a:off x="621929" y="5261969"/>
            <a:ext cx="51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NEIGHBORHOOD CONSERVATION AREA PLAN</a:t>
            </a: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95DDC516-C857-7C8E-D3F4-75CE05492F09}"/>
              </a:ext>
            </a:extLst>
          </p:cNvPr>
          <p:cNvSpPr/>
          <p:nvPr/>
        </p:nvSpPr>
        <p:spPr>
          <a:xfrm>
            <a:off x="406167" y="4982014"/>
            <a:ext cx="171974" cy="176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3F5965-F41D-B181-3BE4-3A11BC687B7D}"/>
              </a:ext>
            </a:extLst>
          </p:cNvPr>
          <p:cNvSpPr txBox="1"/>
          <p:nvPr/>
        </p:nvSpPr>
        <p:spPr>
          <a:xfrm>
            <a:off x="621929" y="4869301"/>
            <a:ext cx="51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NEIGHBORHOOD CONSERVATION AREA PLAN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DE6010E-F964-4092-EF89-6ADAB2CFE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849" y="1087592"/>
            <a:ext cx="3090724" cy="195643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39CBA2-287F-C942-0FA7-82C16307E8D8}"/>
              </a:ext>
            </a:extLst>
          </p:cNvPr>
          <p:cNvSpPr txBox="1"/>
          <p:nvPr/>
        </p:nvSpPr>
        <p:spPr>
          <a:xfrm>
            <a:off x="8574878" y="679292"/>
            <a:ext cx="361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2008 AURORA HIGHLANDS  NC PLAN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F2CDEE2-A0B5-9938-6223-6543E28F792C}"/>
              </a:ext>
            </a:extLst>
          </p:cNvPr>
          <p:cNvSpPr/>
          <p:nvPr/>
        </p:nvSpPr>
        <p:spPr>
          <a:xfrm>
            <a:off x="5073483" y="2004804"/>
            <a:ext cx="2687381" cy="1538006"/>
          </a:xfrm>
          <a:custGeom>
            <a:avLst/>
            <a:gdLst>
              <a:gd name="connsiteX0" fmla="*/ 1530520 w 1887478"/>
              <a:gd name="connsiteY0" fmla="*/ 0 h 1090434"/>
              <a:gd name="connsiteX1" fmla="*/ 679688 w 1887478"/>
              <a:gd name="connsiteY1" fmla="*/ 410746 h 1090434"/>
              <a:gd name="connsiteX2" fmla="*/ 0 w 1887478"/>
              <a:gd name="connsiteY2" fmla="*/ 713916 h 1090434"/>
              <a:gd name="connsiteX3" fmla="*/ 83127 w 1887478"/>
              <a:gd name="connsiteY3" fmla="*/ 1046425 h 1090434"/>
              <a:gd name="connsiteX4" fmla="*/ 454755 w 1887478"/>
              <a:gd name="connsiteY4" fmla="*/ 1090434 h 1090434"/>
              <a:gd name="connsiteX5" fmla="*/ 1026866 w 1887478"/>
              <a:gd name="connsiteY5" fmla="*/ 665018 h 1090434"/>
              <a:gd name="connsiteX6" fmla="*/ 1843470 w 1887478"/>
              <a:gd name="connsiteY6" fmla="*/ 391187 h 1090434"/>
              <a:gd name="connsiteX7" fmla="*/ 1887478 w 1887478"/>
              <a:gd name="connsiteY7" fmla="*/ 102686 h 1090434"/>
              <a:gd name="connsiteX8" fmla="*/ 1530520 w 1887478"/>
              <a:gd name="connsiteY8" fmla="*/ 0 h 109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7478" h="1090434">
                <a:moveTo>
                  <a:pt x="1530520" y="0"/>
                </a:moveTo>
                <a:lnTo>
                  <a:pt x="679688" y="410746"/>
                </a:lnTo>
                <a:lnTo>
                  <a:pt x="0" y="713916"/>
                </a:lnTo>
                <a:lnTo>
                  <a:pt x="83127" y="1046425"/>
                </a:lnTo>
                <a:lnTo>
                  <a:pt x="454755" y="1090434"/>
                </a:lnTo>
                <a:lnTo>
                  <a:pt x="1026866" y="665018"/>
                </a:lnTo>
                <a:lnTo>
                  <a:pt x="1843470" y="391187"/>
                </a:lnTo>
                <a:lnTo>
                  <a:pt x="1887478" y="102686"/>
                </a:lnTo>
                <a:lnTo>
                  <a:pt x="1530520" y="0"/>
                </a:lnTo>
                <a:close/>
              </a:path>
            </a:pathLst>
          </a:custGeom>
          <a:solidFill>
            <a:srgbClr val="D9D9D9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5D0ED16-12E3-9375-C600-3A1A24A9315F}"/>
              </a:ext>
            </a:extLst>
          </p:cNvPr>
          <p:cNvSpPr/>
          <p:nvPr/>
        </p:nvSpPr>
        <p:spPr>
          <a:xfrm>
            <a:off x="4581907" y="3830280"/>
            <a:ext cx="4530270" cy="2076302"/>
          </a:xfrm>
          <a:custGeom>
            <a:avLst/>
            <a:gdLst>
              <a:gd name="connsiteX0" fmla="*/ 2958353 w 2958353"/>
              <a:gd name="connsiteY0" fmla="*/ 0 h 1349596"/>
              <a:gd name="connsiteX1" fmla="*/ 2635624 w 2958353"/>
              <a:gd name="connsiteY1" fmla="*/ 312950 h 1349596"/>
              <a:gd name="connsiteX2" fmla="*/ 2352013 w 2958353"/>
              <a:gd name="connsiteY2" fmla="*/ 180924 h 1349596"/>
              <a:gd name="connsiteX3" fmla="*/ 2224877 w 2958353"/>
              <a:gd name="connsiteY3" fmla="*/ 39119 h 1349596"/>
              <a:gd name="connsiteX4" fmla="*/ 1515850 w 2958353"/>
              <a:gd name="connsiteY4" fmla="*/ 342289 h 1349596"/>
              <a:gd name="connsiteX5" fmla="*/ 987748 w 2958353"/>
              <a:gd name="connsiteY5" fmla="*/ 469425 h 1349596"/>
              <a:gd name="connsiteX6" fmla="*/ 699247 w 2958353"/>
              <a:gd name="connsiteY6" fmla="*/ 567222 h 1349596"/>
              <a:gd name="connsiteX7" fmla="*/ 577001 w 2958353"/>
              <a:gd name="connsiteY7" fmla="*/ 454755 h 1349596"/>
              <a:gd name="connsiteX8" fmla="*/ 0 w 2958353"/>
              <a:gd name="connsiteY8" fmla="*/ 523213 h 1349596"/>
              <a:gd name="connsiteX9" fmla="*/ 562332 w 2958353"/>
              <a:gd name="connsiteY9" fmla="*/ 1041536 h 1349596"/>
              <a:gd name="connsiteX10" fmla="*/ 792154 w 2958353"/>
              <a:gd name="connsiteY10" fmla="*/ 743256 h 1349596"/>
              <a:gd name="connsiteX11" fmla="*/ 1281138 w 2958353"/>
              <a:gd name="connsiteY11" fmla="*/ 621010 h 1349596"/>
              <a:gd name="connsiteX12" fmla="*/ 1877699 w 2958353"/>
              <a:gd name="connsiteY12" fmla="*/ 435196 h 1349596"/>
              <a:gd name="connsiteX13" fmla="*/ 2332454 w 2958353"/>
              <a:gd name="connsiteY13" fmla="*/ 464535 h 1349596"/>
              <a:gd name="connsiteX14" fmla="*/ 2528047 w 2958353"/>
              <a:gd name="connsiteY14" fmla="*/ 601450 h 1349596"/>
              <a:gd name="connsiteX15" fmla="*/ 2630734 w 2958353"/>
              <a:gd name="connsiteY15" fmla="*/ 801934 h 1349596"/>
              <a:gd name="connsiteX16" fmla="*/ 2748090 w 2958353"/>
              <a:gd name="connsiteY16" fmla="*/ 982858 h 1349596"/>
              <a:gd name="connsiteX17" fmla="*/ 2562276 w 2958353"/>
              <a:gd name="connsiteY17" fmla="*/ 1315367 h 1349596"/>
              <a:gd name="connsiteX18" fmla="*/ 2787209 w 2958353"/>
              <a:gd name="connsiteY18" fmla="*/ 1349596 h 1349596"/>
              <a:gd name="connsiteX19" fmla="*/ 2826327 w 2958353"/>
              <a:gd name="connsiteY19" fmla="*/ 371628 h 1349596"/>
              <a:gd name="connsiteX20" fmla="*/ 2787209 w 2958353"/>
              <a:gd name="connsiteY20" fmla="*/ 283611 h 1349596"/>
              <a:gd name="connsiteX21" fmla="*/ 2958353 w 2958353"/>
              <a:gd name="connsiteY21" fmla="*/ 0 h 134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58353" h="1349596">
                <a:moveTo>
                  <a:pt x="2958353" y="0"/>
                </a:moveTo>
                <a:lnTo>
                  <a:pt x="2635624" y="312950"/>
                </a:lnTo>
                <a:lnTo>
                  <a:pt x="2352013" y="180924"/>
                </a:lnTo>
                <a:lnTo>
                  <a:pt x="2224877" y="39119"/>
                </a:lnTo>
                <a:lnTo>
                  <a:pt x="1515850" y="342289"/>
                </a:lnTo>
                <a:lnTo>
                  <a:pt x="987748" y="469425"/>
                </a:lnTo>
                <a:lnTo>
                  <a:pt x="699247" y="567222"/>
                </a:lnTo>
                <a:lnTo>
                  <a:pt x="577001" y="454755"/>
                </a:lnTo>
                <a:lnTo>
                  <a:pt x="0" y="523213"/>
                </a:lnTo>
                <a:lnTo>
                  <a:pt x="562332" y="1041536"/>
                </a:lnTo>
                <a:lnTo>
                  <a:pt x="792154" y="743256"/>
                </a:lnTo>
                <a:lnTo>
                  <a:pt x="1281138" y="621010"/>
                </a:lnTo>
                <a:lnTo>
                  <a:pt x="1877699" y="435196"/>
                </a:lnTo>
                <a:lnTo>
                  <a:pt x="2332454" y="464535"/>
                </a:lnTo>
                <a:lnTo>
                  <a:pt x="2528047" y="601450"/>
                </a:lnTo>
                <a:lnTo>
                  <a:pt x="2630734" y="801934"/>
                </a:lnTo>
                <a:lnTo>
                  <a:pt x="2748090" y="982858"/>
                </a:lnTo>
                <a:lnTo>
                  <a:pt x="2562276" y="1315367"/>
                </a:lnTo>
                <a:lnTo>
                  <a:pt x="2787209" y="1349596"/>
                </a:lnTo>
                <a:lnTo>
                  <a:pt x="2826327" y="371628"/>
                </a:lnTo>
                <a:lnTo>
                  <a:pt x="2787209" y="283611"/>
                </a:lnTo>
                <a:lnTo>
                  <a:pt x="2958353" y="0"/>
                </a:lnTo>
                <a:close/>
              </a:path>
            </a:pathLst>
          </a:custGeom>
          <a:solidFill>
            <a:srgbClr val="D9D9D9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Explosion: 8 Points 73">
            <a:extLst>
              <a:ext uri="{FF2B5EF4-FFF2-40B4-BE49-F238E27FC236}">
                <a16:creationId xmlns:a16="http://schemas.microsoft.com/office/drawing/2014/main" id="{57C9ECB1-701A-9DC4-677C-BCD78BE162D6}"/>
              </a:ext>
            </a:extLst>
          </p:cNvPr>
          <p:cNvSpPr/>
          <p:nvPr/>
        </p:nvSpPr>
        <p:spPr>
          <a:xfrm>
            <a:off x="4903852" y="2177686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5" name="Explosion: 8 Points 74">
            <a:extLst>
              <a:ext uri="{FF2B5EF4-FFF2-40B4-BE49-F238E27FC236}">
                <a16:creationId xmlns:a16="http://schemas.microsoft.com/office/drawing/2014/main" id="{0F0B2D16-4B35-F325-EA9F-E293CE329487}"/>
              </a:ext>
            </a:extLst>
          </p:cNvPr>
          <p:cNvSpPr/>
          <p:nvPr/>
        </p:nvSpPr>
        <p:spPr>
          <a:xfrm>
            <a:off x="7987375" y="5023390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6" name="Explosion: 8 Points 75">
            <a:extLst>
              <a:ext uri="{FF2B5EF4-FFF2-40B4-BE49-F238E27FC236}">
                <a16:creationId xmlns:a16="http://schemas.microsoft.com/office/drawing/2014/main" id="{AB7BA069-261E-109F-4151-1A80D29041C6}"/>
              </a:ext>
            </a:extLst>
          </p:cNvPr>
          <p:cNvSpPr/>
          <p:nvPr/>
        </p:nvSpPr>
        <p:spPr>
          <a:xfrm>
            <a:off x="4113707" y="3461820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7" name="Explosion: 8 Points 76">
            <a:extLst>
              <a:ext uri="{FF2B5EF4-FFF2-40B4-BE49-F238E27FC236}">
                <a16:creationId xmlns:a16="http://schemas.microsoft.com/office/drawing/2014/main" id="{89DE9A47-594B-70B7-415C-441FA1C50356}"/>
              </a:ext>
            </a:extLst>
          </p:cNvPr>
          <p:cNvSpPr/>
          <p:nvPr/>
        </p:nvSpPr>
        <p:spPr>
          <a:xfrm>
            <a:off x="5248995" y="2792244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1" name="Explosion: 8 Points 80">
            <a:extLst>
              <a:ext uri="{FF2B5EF4-FFF2-40B4-BE49-F238E27FC236}">
                <a16:creationId xmlns:a16="http://schemas.microsoft.com/office/drawing/2014/main" id="{400AC291-572E-31EF-D335-F5F1C35562E6}"/>
              </a:ext>
            </a:extLst>
          </p:cNvPr>
          <p:cNvSpPr/>
          <p:nvPr/>
        </p:nvSpPr>
        <p:spPr>
          <a:xfrm>
            <a:off x="6643842" y="3176984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2" name="Explosion: 8 Points 81">
            <a:extLst>
              <a:ext uri="{FF2B5EF4-FFF2-40B4-BE49-F238E27FC236}">
                <a16:creationId xmlns:a16="http://schemas.microsoft.com/office/drawing/2014/main" id="{8A5D72B5-4254-1556-50D0-CD70FACBA58B}"/>
              </a:ext>
            </a:extLst>
          </p:cNvPr>
          <p:cNvSpPr/>
          <p:nvPr/>
        </p:nvSpPr>
        <p:spPr>
          <a:xfrm>
            <a:off x="6045381" y="2967127"/>
            <a:ext cx="380033" cy="30932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0F81DC-3768-EDDD-BD5C-98ACC086A81E}"/>
              </a:ext>
            </a:extLst>
          </p:cNvPr>
          <p:cNvSpPr txBox="1"/>
          <p:nvPr/>
        </p:nvSpPr>
        <p:spPr>
          <a:xfrm>
            <a:off x="5063436" y="1968248"/>
            <a:ext cx="100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S –’23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45922DE-F9C3-F7FD-50A7-4F38BF98A67E}"/>
              </a:ext>
            </a:extLst>
          </p:cNvPr>
          <p:cNvSpPr txBox="1"/>
          <p:nvPr/>
        </p:nvSpPr>
        <p:spPr>
          <a:xfrm>
            <a:off x="7719349" y="5286622"/>
            <a:ext cx="9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M –’25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E16F47-C1F5-1C00-8C37-27369D5595D0}"/>
              </a:ext>
            </a:extLst>
          </p:cNvPr>
          <p:cNvSpPr txBox="1"/>
          <p:nvPr/>
        </p:nvSpPr>
        <p:spPr>
          <a:xfrm>
            <a:off x="6999823" y="3183106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P – ‘21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90197A-C0E2-783B-4389-122F188982DA}"/>
              </a:ext>
            </a:extLst>
          </p:cNvPr>
          <p:cNvSpPr txBox="1"/>
          <p:nvPr/>
        </p:nvSpPr>
        <p:spPr>
          <a:xfrm>
            <a:off x="4360885" y="3287111"/>
            <a:ext cx="77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TBD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C70787F-7803-4E9E-513D-D3D0F28F3589}"/>
              </a:ext>
            </a:extLst>
          </p:cNvPr>
          <p:cNvSpPr txBox="1"/>
          <p:nvPr/>
        </p:nvSpPr>
        <p:spPr>
          <a:xfrm>
            <a:off x="5436118" y="3356924"/>
            <a:ext cx="100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CH –’22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EAAA6A3-111E-AFFF-5B52-D798DE283D8F}"/>
              </a:ext>
            </a:extLst>
          </p:cNvPr>
          <p:cNvSpPr txBox="1"/>
          <p:nvPr/>
        </p:nvSpPr>
        <p:spPr>
          <a:xfrm>
            <a:off x="6082191" y="2449822"/>
            <a:ext cx="101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BVS ‘17</a:t>
            </a:r>
          </a:p>
        </p:txBody>
      </p:sp>
      <p:sp>
        <p:nvSpPr>
          <p:cNvPr id="70" name="Explosion: 8 Points 69">
            <a:extLst>
              <a:ext uri="{FF2B5EF4-FFF2-40B4-BE49-F238E27FC236}">
                <a16:creationId xmlns:a16="http://schemas.microsoft.com/office/drawing/2014/main" id="{80CE4125-FAEF-6CCA-EE50-86C274F4EE4C}"/>
              </a:ext>
            </a:extLst>
          </p:cNvPr>
          <p:cNvSpPr/>
          <p:nvPr/>
        </p:nvSpPr>
        <p:spPr>
          <a:xfrm>
            <a:off x="5740000" y="2538472"/>
            <a:ext cx="406400" cy="37253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26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E8432-149D-780A-0359-B94292C2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0FEC034-2DDA-E6D8-EC04-2663BAEE7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2EAAD-3B59-E1B0-1844-29E230BD7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Updates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15B146-008F-D098-156D-5980A6B5A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D44B0-F955-20A3-8529-F85C3E42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F3F29-4669-2482-4C30-9EE49E0BAE8C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0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902007-76CE-2135-6FEF-A618CA4C7BDA}"/>
              </a:ext>
            </a:extLst>
          </p:cNvPr>
          <p:cNvSpPr txBox="1"/>
          <p:nvPr/>
        </p:nvSpPr>
        <p:spPr>
          <a:xfrm>
            <a:off x="888754" y="316081"/>
            <a:ext cx="406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has doubled since 2000 &amp; </a:t>
            </a:r>
          </a:p>
          <a:p>
            <a:r>
              <a:rPr lang="en-US" dirty="0"/>
              <a:t>growth is not stopping +</a:t>
            </a:r>
          </a:p>
          <a:p>
            <a:endParaRPr lang="en-US" dirty="0"/>
          </a:p>
          <a:p>
            <a:r>
              <a:rPr lang="en-US" dirty="0"/>
              <a:t>2024</a:t>
            </a:r>
          </a:p>
          <a:p>
            <a:r>
              <a:rPr lang="en-US" dirty="0"/>
              <a:t>Oakridge</a:t>
            </a:r>
          </a:p>
          <a:p>
            <a:r>
              <a:rPr lang="en-US" dirty="0"/>
              <a:t>96% capacity including 8 trailers</a:t>
            </a:r>
          </a:p>
          <a:p>
            <a:r>
              <a:rPr lang="en-US" dirty="0"/>
              <a:t>Gunston</a:t>
            </a:r>
          </a:p>
          <a:p>
            <a:r>
              <a:rPr lang="en-US" dirty="0"/>
              <a:t>97% capacity including 6 trailers</a:t>
            </a:r>
          </a:p>
          <a:p>
            <a:r>
              <a:rPr lang="en-US" dirty="0"/>
              <a:t>Wakefield</a:t>
            </a:r>
          </a:p>
          <a:p>
            <a:r>
              <a:rPr lang="en-US" dirty="0"/>
              <a:t>103% capacity including 6 trailers</a:t>
            </a:r>
          </a:p>
          <a:p>
            <a:endParaRPr lang="en-US" dirty="0"/>
          </a:p>
          <a:p>
            <a:r>
              <a:rPr lang="en-US" dirty="0"/>
              <a:t>2028</a:t>
            </a:r>
          </a:p>
          <a:p>
            <a:r>
              <a:rPr lang="en-US" dirty="0"/>
              <a:t>Oakridge</a:t>
            </a:r>
          </a:p>
          <a:p>
            <a:r>
              <a:rPr lang="en-US" dirty="0"/>
              <a:t>132% over including 8 trailers – </a:t>
            </a:r>
          </a:p>
          <a:p>
            <a:r>
              <a:rPr lang="en-US" dirty="0">
                <a:highlight>
                  <a:srgbClr val="FFFF00"/>
                </a:highlight>
              </a:rPr>
              <a:t>216 PERMANENT SEATS OVER AFTER INCLUDING TRAILERS</a:t>
            </a:r>
          </a:p>
          <a:p>
            <a:r>
              <a:rPr lang="en-US" dirty="0"/>
              <a:t>Gunston</a:t>
            </a:r>
          </a:p>
          <a:p>
            <a:r>
              <a:rPr lang="en-US" dirty="0"/>
              <a:t>115% over including 6 trailers</a:t>
            </a:r>
          </a:p>
          <a:p>
            <a:r>
              <a:rPr lang="en-US" dirty="0">
                <a:highlight>
                  <a:srgbClr val="FFFF00"/>
                </a:highlight>
              </a:rPr>
              <a:t>147 PERM SEATS OVER AFTER TRAILERS</a:t>
            </a:r>
          </a:p>
          <a:p>
            <a:r>
              <a:rPr lang="en-US" dirty="0"/>
              <a:t>Wakefield </a:t>
            </a:r>
          </a:p>
          <a:p>
            <a:r>
              <a:rPr lang="en-US" dirty="0"/>
              <a:t>115% including 6 trailers</a:t>
            </a:r>
          </a:p>
          <a:p>
            <a:r>
              <a:rPr lang="en-US" dirty="0">
                <a:highlight>
                  <a:srgbClr val="FFFF00"/>
                </a:highlight>
              </a:rPr>
              <a:t>331 PERM SEATS OVER AFTER TRAILERS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FA728-E6AB-36D1-7548-C9C828C9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189" y="53189"/>
            <a:ext cx="3871040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3E384-3574-EF50-3015-5A0FAFED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77"/>
          <a:stretch/>
        </p:blipFill>
        <p:spPr>
          <a:xfrm>
            <a:off x="8894874" y="317499"/>
            <a:ext cx="1950926" cy="55676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8A38667-C52B-FE9C-E773-7C13778368DE}"/>
              </a:ext>
            </a:extLst>
          </p:cNvPr>
          <p:cNvSpPr/>
          <p:nvPr/>
        </p:nvSpPr>
        <p:spPr>
          <a:xfrm>
            <a:off x="9499600" y="2773665"/>
            <a:ext cx="1568450" cy="4889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5669D8-5FB5-8FE4-B002-3A10EE629171}"/>
              </a:ext>
            </a:extLst>
          </p:cNvPr>
          <p:cNvSpPr/>
          <p:nvPr/>
        </p:nvSpPr>
        <p:spPr>
          <a:xfrm>
            <a:off x="9544050" y="4606925"/>
            <a:ext cx="1568450" cy="4889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4BE3A0-2A44-731B-BB9F-549AA64A47B6}"/>
              </a:ext>
            </a:extLst>
          </p:cNvPr>
          <p:cNvSpPr/>
          <p:nvPr/>
        </p:nvSpPr>
        <p:spPr>
          <a:xfrm>
            <a:off x="9499600" y="3547735"/>
            <a:ext cx="1568450" cy="4889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C9612-FD52-F877-3DF5-D5FC4CDFE40D}"/>
              </a:ext>
            </a:extLst>
          </p:cNvPr>
          <p:cNvSpPr txBox="1"/>
          <p:nvPr/>
        </p:nvSpPr>
        <p:spPr>
          <a:xfrm>
            <a:off x="6096000" y="5604482"/>
            <a:ext cx="441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err="1"/>
              <a:t>Melwood</a:t>
            </a:r>
            <a:r>
              <a:rPr lang="en-US" dirty="0"/>
              <a:t> 67 Seats</a:t>
            </a:r>
          </a:p>
          <a:p>
            <a:r>
              <a:rPr lang="en-US" dirty="0"/>
              <a:t>Increasing density &gt; increasing schools, parks, library, community center, traffic – where is the planning??</a:t>
            </a:r>
          </a:p>
        </p:txBody>
      </p:sp>
    </p:spTree>
    <p:extLst>
      <p:ext uri="{BB962C8B-B14F-4D97-AF65-F5344CB8AC3E}">
        <p14:creationId xmlns:p14="http://schemas.microsoft.com/office/powerpoint/2010/main" val="225699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C45838-3DCA-A11F-F50F-12CE4DE1B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7DF3472-2D6A-9798-9B8A-5A77665BA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8F642-FEDB-F0A4-19CE-9A2B4650B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Agenda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D91039-EE0F-5759-EC00-430504AFA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B16707-ABF8-8E58-784D-350ED5FA5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68D736-FFEB-6DA6-8145-2970B3FBF877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0C82576-1A33-92B6-78FE-82687F062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669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Summary of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Planning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Summary / Request</a:t>
            </a:r>
          </a:p>
        </p:txBody>
      </p:sp>
    </p:spTree>
    <p:extLst>
      <p:ext uri="{BB962C8B-B14F-4D97-AF65-F5344CB8AC3E}">
        <p14:creationId xmlns:p14="http://schemas.microsoft.com/office/powerpoint/2010/main" val="40546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618E-E97E-7DC4-B2AE-533A574AE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759443-FFFE-0B14-2301-B101368F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0" t="19153" b="5237"/>
          <a:stretch/>
        </p:blipFill>
        <p:spPr>
          <a:xfrm>
            <a:off x="7061234" y="514560"/>
            <a:ext cx="4924458" cy="5375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5A90D3-1199-508A-1829-911FF772DAB9}"/>
              </a:ext>
            </a:extLst>
          </p:cNvPr>
          <p:cNvSpPr txBox="1"/>
          <p:nvPr/>
        </p:nvSpPr>
        <p:spPr>
          <a:xfrm>
            <a:off x="8382034" y="2025778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RIVER</a:t>
            </a:r>
          </a:p>
          <a:p>
            <a:pPr algn="ctr"/>
            <a:r>
              <a:rPr lang="en-US" sz="900" b="1" dirty="0"/>
              <a:t>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7428B-F759-B6E7-6B68-43DC13D77628}"/>
              </a:ext>
            </a:extLst>
          </p:cNvPr>
          <p:cNvSpPr txBox="1"/>
          <p:nvPr/>
        </p:nvSpPr>
        <p:spPr>
          <a:xfrm>
            <a:off x="9418144" y="1794946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COSTCO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76F7430-5280-9684-B549-8E5D502ED271}"/>
              </a:ext>
            </a:extLst>
          </p:cNvPr>
          <p:cNvSpPr/>
          <p:nvPr/>
        </p:nvSpPr>
        <p:spPr>
          <a:xfrm>
            <a:off x="8874758" y="1049571"/>
            <a:ext cx="1625600" cy="4305300"/>
          </a:xfrm>
          <a:custGeom>
            <a:avLst/>
            <a:gdLst>
              <a:gd name="connsiteX0" fmla="*/ 158750 w 1625600"/>
              <a:gd name="connsiteY0" fmla="*/ 0 h 4305300"/>
              <a:gd name="connsiteX1" fmla="*/ 0 w 1625600"/>
              <a:gd name="connsiteY1" fmla="*/ 603250 h 4305300"/>
              <a:gd name="connsiteX2" fmla="*/ 146050 w 1625600"/>
              <a:gd name="connsiteY2" fmla="*/ 857250 h 4305300"/>
              <a:gd name="connsiteX3" fmla="*/ 50800 w 1625600"/>
              <a:gd name="connsiteY3" fmla="*/ 914400 h 4305300"/>
              <a:gd name="connsiteX4" fmla="*/ 127000 w 1625600"/>
              <a:gd name="connsiteY4" fmla="*/ 2673350 h 4305300"/>
              <a:gd name="connsiteX5" fmla="*/ 431800 w 1625600"/>
              <a:gd name="connsiteY5" fmla="*/ 2882900 h 4305300"/>
              <a:gd name="connsiteX6" fmla="*/ 958850 w 1625600"/>
              <a:gd name="connsiteY6" fmla="*/ 2889250 h 4305300"/>
              <a:gd name="connsiteX7" fmla="*/ 1219200 w 1625600"/>
              <a:gd name="connsiteY7" fmla="*/ 3155950 h 4305300"/>
              <a:gd name="connsiteX8" fmla="*/ 1206500 w 1625600"/>
              <a:gd name="connsiteY8" fmla="*/ 3416300 h 4305300"/>
              <a:gd name="connsiteX9" fmla="*/ 1041400 w 1625600"/>
              <a:gd name="connsiteY9" fmla="*/ 3429000 h 4305300"/>
              <a:gd name="connsiteX10" fmla="*/ 1066800 w 1625600"/>
              <a:gd name="connsiteY10" fmla="*/ 3708400 h 4305300"/>
              <a:gd name="connsiteX11" fmla="*/ 908050 w 1625600"/>
              <a:gd name="connsiteY11" fmla="*/ 3930650 h 4305300"/>
              <a:gd name="connsiteX12" fmla="*/ 647700 w 1625600"/>
              <a:gd name="connsiteY12" fmla="*/ 3911600 h 4305300"/>
              <a:gd name="connsiteX13" fmla="*/ 654050 w 1625600"/>
              <a:gd name="connsiteY13" fmla="*/ 4076700 h 4305300"/>
              <a:gd name="connsiteX14" fmla="*/ 1022350 w 1625600"/>
              <a:gd name="connsiteY14" fmla="*/ 4076700 h 4305300"/>
              <a:gd name="connsiteX15" fmla="*/ 1416050 w 1625600"/>
              <a:gd name="connsiteY15" fmla="*/ 4305300 h 4305300"/>
              <a:gd name="connsiteX16" fmla="*/ 1606550 w 1625600"/>
              <a:gd name="connsiteY16" fmla="*/ 3702050 h 4305300"/>
              <a:gd name="connsiteX17" fmla="*/ 1498600 w 1625600"/>
              <a:gd name="connsiteY17" fmla="*/ 3308350 h 4305300"/>
              <a:gd name="connsiteX18" fmla="*/ 1625600 w 1625600"/>
              <a:gd name="connsiteY18" fmla="*/ 1543050 h 4305300"/>
              <a:gd name="connsiteX19" fmla="*/ 1403350 w 1625600"/>
              <a:gd name="connsiteY19" fmla="*/ 469900 h 4305300"/>
              <a:gd name="connsiteX20" fmla="*/ 1409700 w 1625600"/>
              <a:gd name="connsiteY20" fmla="*/ 133350 h 4305300"/>
              <a:gd name="connsiteX21" fmla="*/ 158750 w 1625600"/>
              <a:gd name="connsiteY21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5600" h="4305300">
                <a:moveTo>
                  <a:pt x="158750" y="0"/>
                </a:moveTo>
                <a:lnTo>
                  <a:pt x="0" y="603250"/>
                </a:lnTo>
                <a:lnTo>
                  <a:pt x="146050" y="857250"/>
                </a:lnTo>
                <a:lnTo>
                  <a:pt x="50800" y="914400"/>
                </a:lnTo>
                <a:lnTo>
                  <a:pt x="127000" y="2673350"/>
                </a:lnTo>
                <a:lnTo>
                  <a:pt x="431800" y="2882900"/>
                </a:lnTo>
                <a:lnTo>
                  <a:pt x="958850" y="2889250"/>
                </a:lnTo>
                <a:lnTo>
                  <a:pt x="1219200" y="3155950"/>
                </a:lnTo>
                <a:lnTo>
                  <a:pt x="1206500" y="3416300"/>
                </a:lnTo>
                <a:lnTo>
                  <a:pt x="1041400" y="3429000"/>
                </a:lnTo>
                <a:lnTo>
                  <a:pt x="1066800" y="3708400"/>
                </a:lnTo>
                <a:lnTo>
                  <a:pt x="908050" y="3930650"/>
                </a:lnTo>
                <a:lnTo>
                  <a:pt x="647700" y="3911600"/>
                </a:lnTo>
                <a:lnTo>
                  <a:pt x="654050" y="4076700"/>
                </a:lnTo>
                <a:lnTo>
                  <a:pt x="1022350" y="4076700"/>
                </a:lnTo>
                <a:lnTo>
                  <a:pt x="1416050" y="4305300"/>
                </a:lnTo>
                <a:lnTo>
                  <a:pt x="1606550" y="3702050"/>
                </a:lnTo>
                <a:lnTo>
                  <a:pt x="1498600" y="3308350"/>
                </a:lnTo>
                <a:lnTo>
                  <a:pt x="1625600" y="1543050"/>
                </a:lnTo>
                <a:lnTo>
                  <a:pt x="1403350" y="469900"/>
                </a:lnTo>
                <a:lnTo>
                  <a:pt x="1409700" y="133350"/>
                </a:lnTo>
                <a:lnTo>
                  <a:pt x="158750" y="0"/>
                </a:lnTo>
                <a:close/>
              </a:path>
            </a:pathLst>
          </a:cu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7787F-86A0-C234-B1F7-4D6D21BEC6CC}"/>
              </a:ext>
            </a:extLst>
          </p:cNvPr>
          <p:cNvSpPr txBox="1"/>
          <p:nvPr/>
        </p:nvSpPr>
        <p:spPr>
          <a:xfrm>
            <a:off x="9798201" y="4923131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WATER TREATMENT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5BEC11-6B86-4072-AF31-7FE97CFBA35C}"/>
              </a:ext>
            </a:extLst>
          </p:cNvPr>
          <p:cNvSpPr txBox="1"/>
          <p:nvPr/>
        </p:nvSpPr>
        <p:spPr>
          <a:xfrm>
            <a:off x="10127650" y="3667214"/>
            <a:ext cx="93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BUS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D5EC5-6FFF-A750-6EF6-13BAE6EC3602}"/>
              </a:ext>
            </a:extLst>
          </p:cNvPr>
          <p:cNvSpPr txBox="1"/>
          <p:nvPr/>
        </p:nvSpPr>
        <p:spPr>
          <a:xfrm>
            <a:off x="7412817" y="4004408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GUNSTON / </a:t>
            </a:r>
          </a:p>
          <a:p>
            <a:pPr algn="ctr"/>
            <a:r>
              <a:rPr lang="en-US" sz="900" b="1" dirty="0"/>
              <a:t>OAKRIDGE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5DEAF-0C07-A7D4-EF9B-654CEC1AD8A1}"/>
              </a:ext>
            </a:extLst>
          </p:cNvPr>
          <p:cNvSpPr txBox="1"/>
          <p:nvPr/>
        </p:nvSpPr>
        <p:spPr>
          <a:xfrm>
            <a:off x="7238755" y="1610280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HOFFMAN </a:t>
            </a:r>
          </a:p>
          <a:p>
            <a:pPr algn="ctr"/>
            <a:r>
              <a:rPr lang="en-US" sz="900" b="1" dirty="0"/>
              <a:t>BOSTON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073B2-E4AB-3422-A7AA-7FA648AD5AD8}"/>
              </a:ext>
            </a:extLst>
          </p:cNvPr>
          <p:cNvSpPr txBox="1"/>
          <p:nvPr/>
        </p:nvSpPr>
        <p:spPr>
          <a:xfrm>
            <a:off x="6947063" y="2303599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ARMY</a:t>
            </a:r>
          </a:p>
          <a:p>
            <a:pPr algn="ctr"/>
            <a:r>
              <a:rPr lang="en-US" sz="900" b="1" dirty="0"/>
              <a:t> NAVY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72DD8-8E3B-06CD-AB90-59C94C842FB9}"/>
              </a:ext>
            </a:extLst>
          </p:cNvPr>
          <p:cNvSpPr txBox="1"/>
          <p:nvPr/>
        </p:nvSpPr>
        <p:spPr>
          <a:xfrm>
            <a:off x="8952390" y="2208110"/>
            <a:ext cx="93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VA HIGHLANDS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04C46-3AA3-DC33-4E34-746298A36D14}"/>
              </a:ext>
            </a:extLst>
          </p:cNvPr>
          <p:cNvSpPr txBox="1"/>
          <p:nvPr/>
        </p:nvSpPr>
        <p:spPr>
          <a:xfrm>
            <a:off x="9798201" y="1642830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HQ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37A28-C046-BC19-DCB2-40FB5117C5FA}"/>
              </a:ext>
            </a:extLst>
          </p:cNvPr>
          <p:cNvSpPr txBox="1"/>
          <p:nvPr/>
        </p:nvSpPr>
        <p:spPr>
          <a:xfrm>
            <a:off x="8868333" y="1220226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FASHION </a:t>
            </a:r>
          </a:p>
          <a:p>
            <a:pPr algn="ctr"/>
            <a:r>
              <a:rPr lang="en-US" sz="900" b="1" dirty="0"/>
              <a:t>CENTER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409B3C-A210-8949-90B0-0D9717A2F2E4}"/>
              </a:ext>
            </a:extLst>
          </p:cNvPr>
          <p:cNvSpPr txBox="1"/>
          <p:nvPr/>
        </p:nvSpPr>
        <p:spPr>
          <a:xfrm>
            <a:off x="9893892" y="2771827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CRYSTAL</a:t>
            </a:r>
          </a:p>
          <a:p>
            <a:pPr algn="ctr"/>
            <a:r>
              <a:rPr lang="en-US" sz="900" b="1" dirty="0"/>
              <a:t>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51852-16B2-82F7-E251-334D32537B2D}"/>
              </a:ext>
            </a:extLst>
          </p:cNvPr>
          <p:cNvSpPr txBox="1"/>
          <p:nvPr/>
        </p:nvSpPr>
        <p:spPr>
          <a:xfrm>
            <a:off x="9816087" y="2231166"/>
            <a:ext cx="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CLARIDGE HOUSE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55267-0995-EF88-D755-AA7C18875758}"/>
              </a:ext>
            </a:extLst>
          </p:cNvPr>
          <p:cNvSpPr txBox="1"/>
          <p:nvPr/>
        </p:nvSpPr>
        <p:spPr>
          <a:xfrm>
            <a:off x="10045692" y="3152751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23</a:t>
            </a:r>
            <a:r>
              <a:rPr lang="en-US" sz="900" b="1" baseline="30000" dirty="0"/>
              <a:t>rd</a:t>
            </a:r>
            <a:r>
              <a:rPr lang="en-US" sz="900" b="1" dirty="0"/>
              <a:t> 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D45B96-C8EB-2DA9-A4E4-4CB0D5E00C1D}"/>
              </a:ext>
            </a:extLst>
          </p:cNvPr>
          <p:cNvSpPr txBox="1"/>
          <p:nvPr/>
        </p:nvSpPr>
        <p:spPr>
          <a:xfrm>
            <a:off x="10708338" y="3185198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CC2DCA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890DA8-E9AB-5725-8FA5-7152C5C1A163}"/>
              </a:ext>
            </a:extLst>
          </p:cNvPr>
          <p:cNvSpPr txBox="1"/>
          <p:nvPr/>
        </p:nvSpPr>
        <p:spPr>
          <a:xfrm>
            <a:off x="8126511" y="4992381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APEX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BE888D-841E-816A-F32D-7251555DDDE2}"/>
              </a:ext>
            </a:extLst>
          </p:cNvPr>
          <p:cNvSpPr txBox="1"/>
          <p:nvPr/>
        </p:nvSpPr>
        <p:spPr>
          <a:xfrm>
            <a:off x="7884955" y="4837144"/>
            <a:ext cx="777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GIANT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CBCBF7-122B-3484-5914-9CA4C56E4BCD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9806802" y="3141159"/>
            <a:ext cx="475749" cy="3068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47DEDBC-8C2C-18FB-5256-C670DEEEAC40}"/>
              </a:ext>
            </a:extLst>
          </p:cNvPr>
          <p:cNvCxnSpPr>
            <a:cxnSpLocks/>
          </p:cNvCxnSpPr>
          <p:nvPr/>
        </p:nvCxnSpPr>
        <p:spPr>
          <a:xfrm>
            <a:off x="8809901" y="2278136"/>
            <a:ext cx="662069" cy="3223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A682D2-FDC5-8A6E-1F37-34353A16E76E}"/>
              </a:ext>
            </a:extLst>
          </p:cNvPr>
          <p:cNvCxnSpPr>
            <a:cxnSpLocks/>
          </p:cNvCxnSpPr>
          <p:nvPr/>
        </p:nvCxnSpPr>
        <p:spPr>
          <a:xfrm flipV="1">
            <a:off x="9575000" y="1971322"/>
            <a:ext cx="117547" cy="516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801CED-07F8-67B1-0F96-818DACEBEC04}"/>
              </a:ext>
            </a:extLst>
          </p:cNvPr>
          <p:cNvCxnSpPr>
            <a:cxnSpLocks/>
          </p:cNvCxnSpPr>
          <p:nvPr/>
        </p:nvCxnSpPr>
        <p:spPr>
          <a:xfrm flipV="1">
            <a:off x="8662272" y="2600498"/>
            <a:ext cx="861191" cy="473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8BE8D4-C5C7-57A0-DF9B-1E5BE130A5B2}"/>
              </a:ext>
            </a:extLst>
          </p:cNvPr>
          <p:cNvCxnSpPr>
            <a:cxnSpLocks/>
          </p:cNvCxnSpPr>
          <p:nvPr/>
        </p:nvCxnSpPr>
        <p:spPr>
          <a:xfrm flipV="1">
            <a:off x="9864191" y="3403541"/>
            <a:ext cx="386859" cy="1506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4A00A83-63E2-77F4-088F-2B24470ECA6D}"/>
              </a:ext>
            </a:extLst>
          </p:cNvPr>
          <p:cNvCxnSpPr>
            <a:cxnSpLocks/>
            <a:stCxn id="24" idx="2"/>
          </p:cNvCxnSpPr>
          <p:nvPr/>
        </p:nvCxnSpPr>
        <p:spPr>
          <a:xfrm flipV="1">
            <a:off x="10434351" y="3199457"/>
            <a:ext cx="489780" cy="1841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DB5F46-56FF-9026-36A9-283F1E9C40A5}"/>
              </a:ext>
            </a:extLst>
          </p:cNvPr>
          <p:cNvCxnSpPr>
            <a:cxnSpLocks/>
          </p:cNvCxnSpPr>
          <p:nvPr/>
        </p:nvCxnSpPr>
        <p:spPr>
          <a:xfrm>
            <a:off x="10314662" y="3397775"/>
            <a:ext cx="486169" cy="3295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64E2609-4DEB-1C34-6C8F-6E2B6C4C7C57}"/>
              </a:ext>
            </a:extLst>
          </p:cNvPr>
          <p:cNvCxnSpPr>
            <a:cxnSpLocks/>
          </p:cNvCxnSpPr>
          <p:nvPr/>
        </p:nvCxnSpPr>
        <p:spPr>
          <a:xfrm flipV="1">
            <a:off x="10708338" y="3397775"/>
            <a:ext cx="715625" cy="810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76742C-5CFF-0A34-8F69-3F05CD1FF7F3}"/>
              </a:ext>
            </a:extLst>
          </p:cNvPr>
          <p:cNvCxnSpPr>
            <a:cxnSpLocks/>
            <a:stCxn id="21" idx="1"/>
          </p:cNvCxnSpPr>
          <p:nvPr/>
        </p:nvCxnSpPr>
        <p:spPr>
          <a:xfrm>
            <a:off x="8868333" y="1404892"/>
            <a:ext cx="336931" cy="7801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DEC2F1C-43C5-0DB4-D470-79039915B71A}"/>
              </a:ext>
            </a:extLst>
          </p:cNvPr>
          <p:cNvCxnSpPr>
            <a:cxnSpLocks/>
          </p:cNvCxnSpPr>
          <p:nvPr/>
        </p:nvCxnSpPr>
        <p:spPr>
          <a:xfrm>
            <a:off x="8868333" y="4065408"/>
            <a:ext cx="806581" cy="5954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48F2AF5-9612-02C2-523C-C055C2B9476D}"/>
              </a:ext>
            </a:extLst>
          </p:cNvPr>
          <p:cNvCxnSpPr>
            <a:cxnSpLocks/>
          </p:cNvCxnSpPr>
          <p:nvPr/>
        </p:nvCxnSpPr>
        <p:spPr>
          <a:xfrm flipV="1">
            <a:off x="9739771" y="4219351"/>
            <a:ext cx="524939" cy="4415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38BB6B1-049C-71D9-5B5B-423CC647C099}"/>
              </a:ext>
            </a:extLst>
          </p:cNvPr>
          <p:cNvCxnSpPr>
            <a:cxnSpLocks/>
          </p:cNvCxnSpPr>
          <p:nvPr/>
        </p:nvCxnSpPr>
        <p:spPr>
          <a:xfrm flipV="1">
            <a:off x="8713644" y="3460381"/>
            <a:ext cx="950740" cy="2907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EF84F6-E257-D853-8211-94DD8CD58630}"/>
              </a:ext>
            </a:extLst>
          </p:cNvPr>
          <p:cNvSpPr txBox="1"/>
          <p:nvPr/>
        </p:nvSpPr>
        <p:spPr>
          <a:xfrm>
            <a:off x="291047" y="230795"/>
            <a:ext cx="576164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Existing Site </a:t>
            </a:r>
          </a:p>
          <a:p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 THE MIDDLE OF A LOW DENSITY R-6 SINGLE FAMILY HISTORICALLY DESIGNATED NEIGHBORHOOD  – upzoning in R-6 is unprecedented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has a deed restriction for “school use only” that is being ignored.  </a:t>
            </a:r>
          </a:p>
          <a:p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building is a “contributing building” to the historic district and has been accepted by HALRB for study as a Local Historic District (like other schools its age already are).  Study is ongoing.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is next to a children’s park, heavily used by 5 daycares +++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is deeded for, planned for, designed for, </a:t>
            </a:r>
            <a:r>
              <a:rPr lang="en-US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 for public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FEC62F-3BAB-35F3-ECAD-C1B78154704F}"/>
              </a:ext>
            </a:extLst>
          </p:cNvPr>
          <p:cNvSpPr/>
          <p:nvPr/>
        </p:nvSpPr>
        <p:spPr>
          <a:xfrm>
            <a:off x="9663907" y="3433277"/>
            <a:ext cx="167856" cy="1542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CBC8741-620D-9489-F7B7-4DA932423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3" t="3167" b="16793"/>
          <a:stretch/>
        </p:blipFill>
        <p:spPr>
          <a:xfrm>
            <a:off x="545996" y="4065408"/>
            <a:ext cx="2337529" cy="2035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A080D8-BC84-8BF8-A8B5-450A5368A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834" y="4065408"/>
            <a:ext cx="3314611" cy="20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9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0D938B-841C-6073-A98A-EA7F03DB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08" y="0"/>
            <a:ext cx="10245183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632F3B-4654-1FC6-4AC2-1AF5860320A3}"/>
              </a:ext>
            </a:extLst>
          </p:cNvPr>
          <p:cNvSpPr/>
          <p:nvPr/>
        </p:nvSpPr>
        <p:spPr>
          <a:xfrm>
            <a:off x="2638338" y="3603072"/>
            <a:ext cx="1333849" cy="780176"/>
          </a:xfrm>
          <a:custGeom>
            <a:avLst/>
            <a:gdLst>
              <a:gd name="connsiteX0" fmla="*/ 16778 w 1333849"/>
              <a:gd name="connsiteY0" fmla="*/ 29361 h 780176"/>
              <a:gd name="connsiteX1" fmla="*/ 1317071 w 1333849"/>
              <a:gd name="connsiteY1" fmla="*/ 0 h 780176"/>
              <a:gd name="connsiteX2" fmla="*/ 1333849 w 1333849"/>
              <a:gd name="connsiteY2" fmla="*/ 759203 h 780176"/>
              <a:gd name="connsiteX3" fmla="*/ 0 w 1333849"/>
              <a:gd name="connsiteY3" fmla="*/ 780176 h 780176"/>
              <a:gd name="connsiteX4" fmla="*/ 16778 w 1333849"/>
              <a:gd name="connsiteY4" fmla="*/ 29361 h 78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849" h="780176">
                <a:moveTo>
                  <a:pt x="16778" y="29361"/>
                </a:moveTo>
                <a:lnTo>
                  <a:pt x="1317071" y="0"/>
                </a:lnTo>
                <a:lnTo>
                  <a:pt x="1333849" y="759203"/>
                </a:lnTo>
                <a:lnTo>
                  <a:pt x="0" y="780176"/>
                </a:lnTo>
                <a:cubicBezTo>
                  <a:pt x="2796" y="534099"/>
                  <a:pt x="5593" y="288022"/>
                  <a:pt x="16778" y="29361"/>
                </a:cubicBezTo>
                <a:close/>
              </a:path>
            </a:pathLst>
          </a:custGeom>
          <a:solidFill>
            <a:srgbClr val="156082">
              <a:alpha val="4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43E043E-F1F5-FB1D-78D4-5314CA0F6077}"/>
              </a:ext>
            </a:extLst>
          </p:cNvPr>
          <p:cNvSpPr/>
          <p:nvPr/>
        </p:nvSpPr>
        <p:spPr>
          <a:xfrm>
            <a:off x="8338657" y="1988191"/>
            <a:ext cx="1126920" cy="559266"/>
          </a:xfrm>
          <a:custGeom>
            <a:avLst/>
            <a:gdLst>
              <a:gd name="connsiteX0" fmla="*/ 16778 w 1333849"/>
              <a:gd name="connsiteY0" fmla="*/ 29361 h 780176"/>
              <a:gd name="connsiteX1" fmla="*/ 1317071 w 1333849"/>
              <a:gd name="connsiteY1" fmla="*/ 0 h 780176"/>
              <a:gd name="connsiteX2" fmla="*/ 1333849 w 1333849"/>
              <a:gd name="connsiteY2" fmla="*/ 759203 h 780176"/>
              <a:gd name="connsiteX3" fmla="*/ 0 w 1333849"/>
              <a:gd name="connsiteY3" fmla="*/ 780176 h 780176"/>
              <a:gd name="connsiteX4" fmla="*/ 16778 w 1333849"/>
              <a:gd name="connsiteY4" fmla="*/ 29361 h 78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849" h="780176">
                <a:moveTo>
                  <a:pt x="16778" y="29361"/>
                </a:moveTo>
                <a:lnTo>
                  <a:pt x="1317071" y="0"/>
                </a:lnTo>
                <a:lnTo>
                  <a:pt x="1333849" y="759203"/>
                </a:lnTo>
                <a:lnTo>
                  <a:pt x="0" y="780176"/>
                </a:lnTo>
                <a:cubicBezTo>
                  <a:pt x="2796" y="534099"/>
                  <a:pt x="5593" y="288022"/>
                  <a:pt x="16778" y="29361"/>
                </a:cubicBezTo>
                <a:close/>
              </a:path>
            </a:pathLst>
          </a:custGeom>
          <a:solidFill>
            <a:srgbClr val="156082">
              <a:alpha val="4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33A12-F391-6DA1-E8DD-703EF240ABE4}"/>
              </a:ext>
            </a:extLst>
          </p:cNvPr>
          <p:cNvSpPr txBox="1"/>
          <p:nvPr/>
        </p:nvSpPr>
        <p:spPr>
          <a:xfrm>
            <a:off x="7646565" y="3902509"/>
            <a:ext cx="346045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 Site is Approx 120 x 220 ft = ~26,400 SF</a:t>
            </a:r>
          </a:p>
          <a:p>
            <a:r>
              <a:rPr lang="en-US" sz="1400" dirty="0"/>
              <a:t>Parking / floor ~85 spaces</a:t>
            </a:r>
          </a:p>
          <a:p>
            <a:r>
              <a:rPr lang="en-US" sz="1400" dirty="0"/>
              <a:t>Below Grade 1:  Parking for </a:t>
            </a:r>
            <a:r>
              <a:rPr lang="en-US" sz="1400" dirty="0" err="1"/>
              <a:t>Melwood</a:t>
            </a:r>
            <a:endParaRPr lang="en-US" sz="1400" dirty="0"/>
          </a:p>
          <a:p>
            <a:r>
              <a:rPr lang="en-US" sz="1400" dirty="0"/>
              <a:t>Grade:  Retail parking &amp; </a:t>
            </a:r>
            <a:r>
              <a:rPr lang="en-US" sz="1400" dirty="0" err="1"/>
              <a:t>Melwood</a:t>
            </a:r>
            <a:r>
              <a:rPr lang="en-US" sz="1400" dirty="0"/>
              <a:t>  Lobby</a:t>
            </a:r>
          </a:p>
          <a:p>
            <a:r>
              <a:rPr lang="en-US" sz="1400" dirty="0"/>
              <a:t>2nd Floor:  overflow parking and utility</a:t>
            </a:r>
          </a:p>
          <a:p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Floor:  </a:t>
            </a:r>
            <a:r>
              <a:rPr lang="en-US" sz="1400" dirty="0" err="1"/>
              <a:t>Melwood</a:t>
            </a:r>
            <a:endParaRPr lang="en-US" sz="1400" dirty="0"/>
          </a:p>
          <a:p>
            <a:r>
              <a:rPr lang="en-US" sz="1400" dirty="0"/>
              <a:t>4th – 7</a:t>
            </a:r>
            <a:r>
              <a:rPr lang="en-US" sz="1400" baseline="30000" dirty="0"/>
              <a:t>th</a:t>
            </a:r>
            <a:r>
              <a:rPr lang="en-US" sz="1400" dirty="0"/>
              <a:t> Floor:  Apartments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B6ABF-FCD7-8E8C-CF65-733CB84281EE}"/>
              </a:ext>
            </a:extLst>
          </p:cNvPr>
          <p:cNvSpPr txBox="1"/>
          <p:nvPr/>
        </p:nvSpPr>
        <p:spPr>
          <a:xfrm>
            <a:off x="1205361" y="2177710"/>
            <a:ext cx="34506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Nelly Custis School</a:t>
            </a:r>
          </a:p>
          <a:p>
            <a:r>
              <a:rPr lang="en-US" sz="1600" dirty="0"/>
              <a:t>~20,000 SF &gt; ~200 children =  K-1 overflow</a:t>
            </a:r>
          </a:p>
        </p:txBody>
      </p:sp>
    </p:spTree>
    <p:extLst>
      <p:ext uri="{BB962C8B-B14F-4D97-AF65-F5344CB8AC3E}">
        <p14:creationId xmlns:p14="http://schemas.microsoft.com/office/powerpoint/2010/main" val="376135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F8E6F-9E3E-FACF-9694-F501E674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A5F829D-3CF1-7E86-15A6-6275422E8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B4D97-CFC4-2516-8584-9115C6C86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Summary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5A7D4-86AF-A38A-DFEC-C7CAE9D87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175ACF-3737-45A6-EF73-AA7C600B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115A9-2C84-86BB-9195-4073B6012233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B4C69-0492-C1E2-9447-6B7D3308E42F}"/>
              </a:ext>
            </a:extLst>
          </p:cNvPr>
          <p:cNvSpPr txBox="1"/>
          <p:nvPr/>
        </p:nvSpPr>
        <p:spPr>
          <a:xfrm>
            <a:off x="448811" y="2466704"/>
            <a:ext cx="103687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does not meet GLUP guidelines: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Excludes NC Area Plan Guiding Document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Ignores GLUP Map Note 2 “public / not publicly owned” adjacent zoning applies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Precedent Upzoning in R-6 Low Density Neighborhood, not per GLUP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GLUP Study: 45’ foot does not allow tree coverage &amp; 60’ too tall – building is just too big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stepped back on east /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70 spaces for 215 bedrooms is inadequate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Nuisance on park &amp; residences – party deck, lack of screening, light pollution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HALRB Study – HALRB request to defer approval until they act on LHD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overcrowding, yet this site is a unique opportunity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Request:  DEFER for HALRB and do comprehensive planning – can the CH site work?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EA369-64EA-C531-2207-89C4A5EF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31960AE-D147-C686-7CA0-8E48FDAF8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D8BF3-CEA8-F8CA-8F26-A233E83F7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81CB68-8676-62A0-58DC-A946D85D0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1367E-86B4-9FC8-AA5D-81637C4D3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ED5542-56FB-A360-4DF5-5368C047F726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BB778F8-20C5-2141-FDE7-AAD535440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411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8FEE-23E6-9418-4D0E-74D21B52B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D00E0-09D4-BF12-40B5-05D170B7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62" y="659785"/>
            <a:ext cx="3708371" cy="2446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6219E-4687-45C4-BBA3-AA439E6B49E4}"/>
              </a:ext>
            </a:extLst>
          </p:cNvPr>
          <p:cNvSpPr txBox="1"/>
          <p:nvPr/>
        </p:nvSpPr>
        <p:spPr>
          <a:xfrm>
            <a:off x="784503" y="3439696"/>
            <a:ext cx="52410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 historic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10+ mature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Loading dock by park, consume Grant St.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Min. separation from park, not enough room for tree canopy with loading + transformer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60 -70’ + penthouse High-Med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17% tree canopy excluding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Inadequate parking - overflow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Unscreened raised party deck facing residential neighborhood &amp;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Unscreened HVAC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F0E03-E841-C890-8E1E-2FB0F49FA0CA}"/>
              </a:ext>
            </a:extLst>
          </p:cNvPr>
          <p:cNvSpPr txBox="1"/>
          <p:nvPr/>
        </p:nvSpPr>
        <p:spPr>
          <a:xfrm>
            <a:off x="6456107" y="3564516"/>
            <a:ext cx="53064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Adaptive reuse of the Nellie Custis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Retain mature trees per GLUP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Parking entry and loading off of 23</a:t>
            </a:r>
            <a:r>
              <a:rPr lang="en-US" baseline="30000" dirty="0"/>
              <a:t>rd</a:t>
            </a:r>
            <a:r>
              <a:rPr lang="en-US" dirty="0"/>
              <a:t>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separation from park – allows for tree canopy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35’ tall – actually Low- Med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25%+ tree canopy excluding park – allows for open space, native / pollinator plantings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Adequate parking on-site /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roof potential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1D831-7F61-B815-C4AD-684EA0C7A465}"/>
              </a:ext>
            </a:extLst>
          </p:cNvPr>
          <p:cNvSpPr txBox="1"/>
          <p:nvPr/>
        </p:nvSpPr>
        <p:spPr>
          <a:xfrm>
            <a:off x="576226" y="194643"/>
            <a:ext cx="530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As Proposed by Melwood 154K 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5225C-B508-AEB6-C58B-52BB203B4B61}"/>
              </a:ext>
            </a:extLst>
          </p:cNvPr>
          <p:cNvSpPr txBox="1"/>
          <p:nvPr/>
        </p:nvSpPr>
        <p:spPr>
          <a:xfrm>
            <a:off x="6692153" y="120542"/>
            <a:ext cx="530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AHCA Alternative Envelope – </a:t>
            </a:r>
          </a:p>
          <a:p>
            <a:r>
              <a:rPr lang="en-US" u="sng" dirty="0"/>
              <a:t>half the size,  ~80K SF max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292957-9CF8-6CB1-441A-A3B6CBC7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73" y="791865"/>
            <a:ext cx="3708371" cy="2446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8A9C69-A9B6-379C-8C7A-9E98BAC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3" t="18568" r="64454" b="63390"/>
          <a:stretch/>
        </p:blipFill>
        <p:spPr>
          <a:xfrm>
            <a:off x="7049097" y="1372465"/>
            <a:ext cx="1151467" cy="109974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EBA906-C9BB-2AA1-33C3-8356F2350DE5}"/>
              </a:ext>
            </a:extLst>
          </p:cNvPr>
          <p:cNvSpPr/>
          <p:nvPr/>
        </p:nvSpPr>
        <p:spPr>
          <a:xfrm>
            <a:off x="1688200" y="1217347"/>
            <a:ext cx="2221653" cy="1368213"/>
          </a:xfrm>
          <a:custGeom>
            <a:avLst/>
            <a:gdLst>
              <a:gd name="connsiteX0" fmla="*/ 6773 w 2221653"/>
              <a:gd name="connsiteY0" fmla="*/ 0 h 1368213"/>
              <a:gd name="connsiteX1" fmla="*/ 1205653 w 2221653"/>
              <a:gd name="connsiteY1" fmla="*/ 13546 h 1368213"/>
              <a:gd name="connsiteX2" fmla="*/ 1225973 w 2221653"/>
              <a:gd name="connsiteY2" fmla="*/ 358986 h 1368213"/>
              <a:gd name="connsiteX3" fmla="*/ 1706880 w 2221653"/>
              <a:gd name="connsiteY3" fmla="*/ 365760 h 1368213"/>
              <a:gd name="connsiteX4" fmla="*/ 1713653 w 2221653"/>
              <a:gd name="connsiteY4" fmla="*/ 20320 h 1368213"/>
              <a:gd name="connsiteX5" fmla="*/ 2221653 w 2221653"/>
              <a:gd name="connsiteY5" fmla="*/ 20320 h 1368213"/>
              <a:gd name="connsiteX6" fmla="*/ 2221653 w 2221653"/>
              <a:gd name="connsiteY6" fmla="*/ 853440 h 1368213"/>
              <a:gd name="connsiteX7" fmla="*/ 1300480 w 2221653"/>
              <a:gd name="connsiteY7" fmla="*/ 833120 h 1368213"/>
              <a:gd name="connsiteX8" fmla="*/ 1300480 w 2221653"/>
              <a:gd name="connsiteY8" fmla="*/ 1368213 h 1368213"/>
              <a:gd name="connsiteX9" fmla="*/ 196427 w 2221653"/>
              <a:gd name="connsiteY9" fmla="*/ 1354666 h 1368213"/>
              <a:gd name="connsiteX10" fmla="*/ 216747 w 2221653"/>
              <a:gd name="connsiteY10" fmla="*/ 900853 h 1368213"/>
              <a:gd name="connsiteX11" fmla="*/ 0 w 2221653"/>
              <a:gd name="connsiteY11" fmla="*/ 907626 h 1368213"/>
              <a:gd name="connsiteX12" fmla="*/ 6773 w 2221653"/>
              <a:gd name="connsiteY12" fmla="*/ 0 h 136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1653" h="1368213">
                <a:moveTo>
                  <a:pt x="6773" y="0"/>
                </a:moveTo>
                <a:lnTo>
                  <a:pt x="1205653" y="13546"/>
                </a:lnTo>
                <a:lnTo>
                  <a:pt x="1225973" y="358986"/>
                </a:lnTo>
                <a:lnTo>
                  <a:pt x="1706880" y="365760"/>
                </a:lnTo>
                <a:lnTo>
                  <a:pt x="1713653" y="20320"/>
                </a:lnTo>
                <a:lnTo>
                  <a:pt x="2221653" y="20320"/>
                </a:lnTo>
                <a:lnTo>
                  <a:pt x="2221653" y="853440"/>
                </a:lnTo>
                <a:lnTo>
                  <a:pt x="1300480" y="833120"/>
                </a:lnTo>
                <a:lnTo>
                  <a:pt x="1300480" y="1368213"/>
                </a:lnTo>
                <a:lnTo>
                  <a:pt x="196427" y="1354666"/>
                </a:lnTo>
                <a:lnTo>
                  <a:pt x="216747" y="900853"/>
                </a:lnTo>
                <a:lnTo>
                  <a:pt x="0" y="907626"/>
                </a:lnTo>
                <a:cubicBezTo>
                  <a:pt x="2258" y="605084"/>
                  <a:pt x="4515" y="302542"/>
                  <a:pt x="6773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FDC57E-1311-4283-4CD8-6B3D386C1FBB}"/>
              </a:ext>
            </a:extLst>
          </p:cNvPr>
          <p:cNvSpPr/>
          <p:nvPr/>
        </p:nvSpPr>
        <p:spPr>
          <a:xfrm>
            <a:off x="1880775" y="2153704"/>
            <a:ext cx="331638" cy="407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5D7F1-1313-CE24-3E79-93B407DBD483}"/>
              </a:ext>
            </a:extLst>
          </p:cNvPr>
          <p:cNvSpPr txBox="1"/>
          <p:nvPr/>
        </p:nvSpPr>
        <p:spPr>
          <a:xfrm>
            <a:off x="1686689" y="2115189"/>
            <a:ext cx="777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RAISED PARTY</a:t>
            </a:r>
          </a:p>
          <a:p>
            <a:pPr algn="ctr"/>
            <a:r>
              <a:rPr lang="en-US" sz="9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DECK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CEDACA5-4D08-7A66-99B3-B1C5A716A1CB}"/>
              </a:ext>
            </a:extLst>
          </p:cNvPr>
          <p:cNvSpPr/>
          <p:nvPr/>
        </p:nvSpPr>
        <p:spPr>
          <a:xfrm rot="5400000">
            <a:off x="3600158" y="1540699"/>
            <a:ext cx="270697" cy="12762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ECADD40-12F8-16B7-E689-C21FFE42C10D}"/>
              </a:ext>
            </a:extLst>
          </p:cNvPr>
          <p:cNvSpPr/>
          <p:nvPr/>
        </p:nvSpPr>
        <p:spPr>
          <a:xfrm>
            <a:off x="3066258" y="2373051"/>
            <a:ext cx="270697" cy="4078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F11D268-61F0-E7BB-13E5-C02A3B4F883F}"/>
              </a:ext>
            </a:extLst>
          </p:cNvPr>
          <p:cNvSpPr/>
          <p:nvPr/>
        </p:nvSpPr>
        <p:spPr>
          <a:xfrm rot="354369">
            <a:off x="4117697" y="1096087"/>
            <a:ext cx="270697" cy="9844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6C6A460-C5A3-0ECF-7DAB-8084BCC5C609}"/>
              </a:ext>
            </a:extLst>
          </p:cNvPr>
          <p:cNvSpPr/>
          <p:nvPr/>
        </p:nvSpPr>
        <p:spPr>
          <a:xfrm>
            <a:off x="7098068" y="960948"/>
            <a:ext cx="270697" cy="4078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63ED3B-A3C3-8F18-257F-5BC52FA38E16}"/>
              </a:ext>
            </a:extLst>
          </p:cNvPr>
          <p:cNvSpPr/>
          <p:nvPr/>
        </p:nvSpPr>
        <p:spPr>
          <a:xfrm>
            <a:off x="1689150" y="2178812"/>
            <a:ext cx="2330824" cy="694765"/>
          </a:xfrm>
          <a:custGeom>
            <a:avLst/>
            <a:gdLst>
              <a:gd name="connsiteX0" fmla="*/ 0 w 2330824"/>
              <a:gd name="connsiteY0" fmla="*/ 0 h 694765"/>
              <a:gd name="connsiteX1" fmla="*/ 161365 w 2330824"/>
              <a:gd name="connsiteY1" fmla="*/ 0 h 694765"/>
              <a:gd name="connsiteX2" fmla="*/ 161365 w 2330824"/>
              <a:gd name="connsiteY2" fmla="*/ 394447 h 694765"/>
              <a:gd name="connsiteX3" fmla="*/ 1017494 w 2330824"/>
              <a:gd name="connsiteY3" fmla="*/ 434788 h 694765"/>
              <a:gd name="connsiteX4" fmla="*/ 1093694 w 2330824"/>
              <a:gd name="connsiteY4" fmla="*/ 658906 h 694765"/>
              <a:gd name="connsiteX5" fmla="*/ 1662953 w 2330824"/>
              <a:gd name="connsiteY5" fmla="*/ 649941 h 694765"/>
              <a:gd name="connsiteX6" fmla="*/ 1667435 w 2330824"/>
              <a:gd name="connsiteY6" fmla="*/ 259977 h 694765"/>
              <a:gd name="connsiteX7" fmla="*/ 2330824 w 2330824"/>
              <a:gd name="connsiteY7" fmla="*/ 251012 h 694765"/>
              <a:gd name="connsiteX8" fmla="*/ 2326341 w 2330824"/>
              <a:gd name="connsiteY8" fmla="*/ 295835 h 694765"/>
              <a:gd name="connsiteX9" fmla="*/ 1667435 w 2330824"/>
              <a:gd name="connsiteY9" fmla="*/ 304800 h 694765"/>
              <a:gd name="connsiteX10" fmla="*/ 1689847 w 2330824"/>
              <a:gd name="connsiteY10" fmla="*/ 694765 h 694765"/>
              <a:gd name="connsiteX11" fmla="*/ 0 w 2330824"/>
              <a:gd name="connsiteY11" fmla="*/ 676835 h 694765"/>
              <a:gd name="connsiteX12" fmla="*/ 0 w 2330824"/>
              <a:gd name="connsiteY12" fmla="*/ 0 h 69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824" h="694765">
                <a:moveTo>
                  <a:pt x="0" y="0"/>
                </a:moveTo>
                <a:lnTo>
                  <a:pt x="161365" y="0"/>
                </a:lnTo>
                <a:lnTo>
                  <a:pt x="161365" y="394447"/>
                </a:lnTo>
                <a:lnTo>
                  <a:pt x="1017494" y="434788"/>
                </a:lnTo>
                <a:lnTo>
                  <a:pt x="1093694" y="658906"/>
                </a:lnTo>
                <a:lnTo>
                  <a:pt x="1662953" y="649941"/>
                </a:lnTo>
                <a:lnTo>
                  <a:pt x="1667435" y="259977"/>
                </a:lnTo>
                <a:lnTo>
                  <a:pt x="2330824" y="251012"/>
                </a:lnTo>
                <a:lnTo>
                  <a:pt x="2326341" y="295835"/>
                </a:lnTo>
                <a:lnTo>
                  <a:pt x="1667435" y="304800"/>
                </a:lnTo>
                <a:lnTo>
                  <a:pt x="1689847" y="694765"/>
                </a:lnTo>
                <a:lnTo>
                  <a:pt x="0" y="6768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429D154-E206-855F-516B-DA7B8287C063}"/>
              </a:ext>
            </a:extLst>
          </p:cNvPr>
          <p:cNvSpPr/>
          <p:nvPr/>
        </p:nvSpPr>
        <p:spPr>
          <a:xfrm>
            <a:off x="7050741" y="2382881"/>
            <a:ext cx="2510118" cy="612196"/>
          </a:xfrm>
          <a:custGeom>
            <a:avLst/>
            <a:gdLst>
              <a:gd name="connsiteX0" fmla="*/ 0 w 2514600"/>
              <a:gd name="connsiteY0" fmla="*/ 89648 h 591671"/>
              <a:gd name="connsiteX1" fmla="*/ 1183341 w 2514600"/>
              <a:gd name="connsiteY1" fmla="*/ 80683 h 591671"/>
              <a:gd name="connsiteX2" fmla="*/ 1174377 w 2514600"/>
              <a:gd name="connsiteY2" fmla="*/ 22412 h 591671"/>
              <a:gd name="connsiteX3" fmla="*/ 2420471 w 2514600"/>
              <a:gd name="connsiteY3" fmla="*/ 4483 h 591671"/>
              <a:gd name="connsiteX4" fmla="*/ 2496671 w 2514600"/>
              <a:gd name="connsiteY4" fmla="*/ 0 h 591671"/>
              <a:gd name="connsiteX5" fmla="*/ 2514600 w 2514600"/>
              <a:gd name="connsiteY5" fmla="*/ 188259 h 591671"/>
              <a:gd name="connsiteX6" fmla="*/ 1721224 w 2514600"/>
              <a:gd name="connsiteY6" fmla="*/ 197224 h 591671"/>
              <a:gd name="connsiteX7" fmla="*/ 1730188 w 2514600"/>
              <a:gd name="connsiteY7" fmla="*/ 591671 h 591671"/>
              <a:gd name="connsiteX8" fmla="*/ 22412 w 2514600"/>
              <a:gd name="connsiteY8" fmla="*/ 591671 h 591671"/>
              <a:gd name="connsiteX9" fmla="*/ 0 w 2514600"/>
              <a:gd name="connsiteY9" fmla="*/ 89648 h 59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4600" h="591671">
                <a:moveTo>
                  <a:pt x="0" y="89648"/>
                </a:moveTo>
                <a:lnTo>
                  <a:pt x="1183341" y="80683"/>
                </a:lnTo>
                <a:lnTo>
                  <a:pt x="1174377" y="22412"/>
                </a:lnTo>
                <a:lnTo>
                  <a:pt x="2420471" y="4483"/>
                </a:lnTo>
                <a:lnTo>
                  <a:pt x="2496671" y="0"/>
                </a:lnTo>
                <a:lnTo>
                  <a:pt x="2514600" y="188259"/>
                </a:lnTo>
                <a:lnTo>
                  <a:pt x="1721224" y="197224"/>
                </a:lnTo>
                <a:lnTo>
                  <a:pt x="1730188" y="591671"/>
                </a:lnTo>
                <a:lnTo>
                  <a:pt x="22412" y="591671"/>
                </a:lnTo>
                <a:lnTo>
                  <a:pt x="0" y="89648"/>
                </a:lnTo>
                <a:close/>
              </a:path>
            </a:pathLst>
          </a:custGeom>
          <a:solidFill>
            <a:srgbClr val="C5E0B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2A1914-37D5-1E37-0115-AF9DD5CD82ED}"/>
              </a:ext>
            </a:extLst>
          </p:cNvPr>
          <p:cNvSpPr/>
          <p:nvPr/>
        </p:nvSpPr>
        <p:spPr>
          <a:xfrm>
            <a:off x="9456631" y="2339584"/>
            <a:ext cx="174812" cy="302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EEB606-4B40-68B0-79C2-2617C6035F52}"/>
              </a:ext>
            </a:extLst>
          </p:cNvPr>
          <p:cNvSpPr/>
          <p:nvPr/>
        </p:nvSpPr>
        <p:spPr>
          <a:xfrm>
            <a:off x="2869194" y="1345944"/>
            <a:ext cx="535822" cy="2675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E2FB29-16FC-9F67-68D8-8F3606E9D6EA}"/>
              </a:ext>
            </a:extLst>
          </p:cNvPr>
          <p:cNvSpPr/>
          <p:nvPr/>
        </p:nvSpPr>
        <p:spPr>
          <a:xfrm>
            <a:off x="7049097" y="1372465"/>
            <a:ext cx="1142179" cy="11058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89506C-679A-AB90-91D3-E0E538D23C24}"/>
              </a:ext>
            </a:extLst>
          </p:cNvPr>
          <p:cNvSpPr/>
          <p:nvPr/>
        </p:nvSpPr>
        <p:spPr>
          <a:xfrm>
            <a:off x="8176924" y="1366384"/>
            <a:ext cx="1223755" cy="1070137"/>
          </a:xfrm>
          <a:prstGeom prst="rect">
            <a:avLst/>
          </a:prstGeom>
          <a:solidFill>
            <a:schemeClr val="accent6">
              <a:lumMod val="40000"/>
              <a:lumOff val="60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49FE5-6224-FC93-22F1-F625DE6B2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8" t="24463" r="52574" b="70073"/>
          <a:stretch/>
        </p:blipFill>
        <p:spPr>
          <a:xfrm>
            <a:off x="8305800" y="1707484"/>
            <a:ext cx="1087917" cy="31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17BC1-3F06-00BA-819A-FECC4AB62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0" t="32279" r="52347" b="63003"/>
          <a:stretch/>
        </p:blipFill>
        <p:spPr>
          <a:xfrm>
            <a:off x="8314952" y="2033545"/>
            <a:ext cx="1087917" cy="2943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B73330A-FD94-649B-3421-DFA91FBB3063}"/>
              </a:ext>
            </a:extLst>
          </p:cNvPr>
          <p:cNvSpPr/>
          <p:nvPr/>
        </p:nvSpPr>
        <p:spPr>
          <a:xfrm>
            <a:off x="8314952" y="2033546"/>
            <a:ext cx="1078765" cy="30121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25E7C3-26AD-F18A-6B8E-851AC9478AF6}"/>
              </a:ext>
            </a:extLst>
          </p:cNvPr>
          <p:cNvSpPr/>
          <p:nvPr/>
        </p:nvSpPr>
        <p:spPr>
          <a:xfrm>
            <a:off x="1098149" y="2216272"/>
            <a:ext cx="2998694" cy="1098176"/>
          </a:xfrm>
          <a:custGeom>
            <a:avLst/>
            <a:gdLst>
              <a:gd name="connsiteX0" fmla="*/ 17930 w 2998694"/>
              <a:gd name="connsiteY0" fmla="*/ 0 h 1098176"/>
              <a:gd name="connsiteX1" fmla="*/ 591671 w 2998694"/>
              <a:gd name="connsiteY1" fmla="*/ 4482 h 1098176"/>
              <a:gd name="connsiteX2" fmla="*/ 591671 w 2998694"/>
              <a:gd name="connsiteY2" fmla="*/ 663388 h 1098176"/>
              <a:gd name="connsiteX3" fmla="*/ 2286000 w 2998694"/>
              <a:gd name="connsiteY3" fmla="*/ 667871 h 1098176"/>
              <a:gd name="connsiteX4" fmla="*/ 2290483 w 2998694"/>
              <a:gd name="connsiteY4" fmla="*/ 268941 h 1098176"/>
              <a:gd name="connsiteX5" fmla="*/ 2998694 w 2998694"/>
              <a:gd name="connsiteY5" fmla="*/ 228600 h 1098176"/>
              <a:gd name="connsiteX6" fmla="*/ 2998694 w 2998694"/>
              <a:gd name="connsiteY6" fmla="*/ 1093694 h 1098176"/>
              <a:gd name="connsiteX7" fmla="*/ 0 w 2998694"/>
              <a:gd name="connsiteY7" fmla="*/ 1098176 h 1098176"/>
              <a:gd name="connsiteX8" fmla="*/ 17930 w 2998694"/>
              <a:gd name="connsiteY8" fmla="*/ 0 h 109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694" h="1098176">
                <a:moveTo>
                  <a:pt x="17930" y="0"/>
                </a:moveTo>
                <a:lnTo>
                  <a:pt x="591671" y="4482"/>
                </a:lnTo>
                <a:lnTo>
                  <a:pt x="591671" y="663388"/>
                </a:lnTo>
                <a:lnTo>
                  <a:pt x="2286000" y="667871"/>
                </a:lnTo>
                <a:cubicBezTo>
                  <a:pt x="2287494" y="534894"/>
                  <a:pt x="2288989" y="401918"/>
                  <a:pt x="2290483" y="268941"/>
                </a:cubicBezTo>
                <a:lnTo>
                  <a:pt x="2998694" y="228600"/>
                </a:lnTo>
                <a:lnTo>
                  <a:pt x="2998694" y="1093694"/>
                </a:lnTo>
                <a:lnTo>
                  <a:pt x="0" y="1098176"/>
                </a:lnTo>
                <a:lnTo>
                  <a:pt x="1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1D4875A-29D7-FAAE-0B7A-C63E19444D5A}"/>
              </a:ext>
            </a:extLst>
          </p:cNvPr>
          <p:cNvSpPr/>
          <p:nvPr/>
        </p:nvSpPr>
        <p:spPr>
          <a:xfrm>
            <a:off x="6466190" y="2334762"/>
            <a:ext cx="2998694" cy="1098176"/>
          </a:xfrm>
          <a:custGeom>
            <a:avLst/>
            <a:gdLst>
              <a:gd name="connsiteX0" fmla="*/ 17930 w 2998694"/>
              <a:gd name="connsiteY0" fmla="*/ 0 h 1098176"/>
              <a:gd name="connsiteX1" fmla="*/ 591671 w 2998694"/>
              <a:gd name="connsiteY1" fmla="*/ 4482 h 1098176"/>
              <a:gd name="connsiteX2" fmla="*/ 591671 w 2998694"/>
              <a:gd name="connsiteY2" fmla="*/ 663388 h 1098176"/>
              <a:gd name="connsiteX3" fmla="*/ 2286000 w 2998694"/>
              <a:gd name="connsiteY3" fmla="*/ 667871 h 1098176"/>
              <a:gd name="connsiteX4" fmla="*/ 2290483 w 2998694"/>
              <a:gd name="connsiteY4" fmla="*/ 268941 h 1098176"/>
              <a:gd name="connsiteX5" fmla="*/ 2998694 w 2998694"/>
              <a:gd name="connsiteY5" fmla="*/ 228600 h 1098176"/>
              <a:gd name="connsiteX6" fmla="*/ 2998694 w 2998694"/>
              <a:gd name="connsiteY6" fmla="*/ 1093694 h 1098176"/>
              <a:gd name="connsiteX7" fmla="*/ 0 w 2998694"/>
              <a:gd name="connsiteY7" fmla="*/ 1098176 h 1098176"/>
              <a:gd name="connsiteX8" fmla="*/ 17930 w 2998694"/>
              <a:gd name="connsiteY8" fmla="*/ 0 h 109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694" h="1098176">
                <a:moveTo>
                  <a:pt x="17930" y="0"/>
                </a:moveTo>
                <a:lnTo>
                  <a:pt x="591671" y="4482"/>
                </a:lnTo>
                <a:lnTo>
                  <a:pt x="591671" y="663388"/>
                </a:lnTo>
                <a:lnTo>
                  <a:pt x="2286000" y="667871"/>
                </a:lnTo>
                <a:cubicBezTo>
                  <a:pt x="2287494" y="534894"/>
                  <a:pt x="2288989" y="401918"/>
                  <a:pt x="2290483" y="268941"/>
                </a:cubicBezTo>
                <a:lnTo>
                  <a:pt x="2998694" y="228600"/>
                </a:lnTo>
                <a:lnTo>
                  <a:pt x="2998694" y="1093694"/>
                </a:lnTo>
                <a:lnTo>
                  <a:pt x="0" y="1098176"/>
                </a:lnTo>
                <a:lnTo>
                  <a:pt x="1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DD07C4-A212-73D6-2187-2C9D1C447C39}"/>
              </a:ext>
            </a:extLst>
          </p:cNvPr>
          <p:cNvSpPr/>
          <p:nvPr/>
        </p:nvSpPr>
        <p:spPr>
          <a:xfrm flipH="1">
            <a:off x="3994442" y="2431192"/>
            <a:ext cx="111223" cy="12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F768EA-B011-3A96-CFDE-CBAD217F2F02}"/>
              </a:ext>
            </a:extLst>
          </p:cNvPr>
          <p:cNvSpPr/>
          <p:nvPr/>
        </p:nvSpPr>
        <p:spPr>
          <a:xfrm>
            <a:off x="3385224" y="2445083"/>
            <a:ext cx="593376" cy="4671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0A9068-E843-67D1-2524-3110535F8551}"/>
              </a:ext>
            </a:extLst>
          </p:cNvPr>
          <p:cNvSpPr/>
          <p:nvPr/>
        </p:nvSpPr>
        <p:spPr>
          <a:xfrm>
            <a:off x="8758518" y="2553965"/>
            <a:ext cx="710024" cy="4671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AA6FF0-D6CC-C58C-16AF-9084A7E7393D}"/>
              </a:ext>
            </a:extLst>
          </p:cNvPr>
          <p:cNvSpPr/>
          <p:nvPr/>
        </p:nvSpPr>
        <p:spPr>
          <a:xfrm>
            <a:off x="2826890" y="2729474"/>
            <a:ext cx="197994" cy="58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E3D2D-F89E-B0D9-DE52-66D24D99FD2A}"/>
              </a:ext>
            </a:extLst>
          </p:cNvPr>
          <p:cNvSpPr txBox="1"/>
          <p:nvPr/>
        </p:nvSpPr>
        <p:spPr>
          <a:xfrm>
            <a:off x="2212600" y="2578648"/>
            <a:ext cx="101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TRANSFORMERS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A20C6-A751-5E4F-F776-8274426710B2}"/>
              </a:ext>
            </a:extLst>
          </p:cNvPr>
          <p:cNvSpPr txBox="1"/>
          <p:nvPr/>
        </p:nvSpPr>
        <p:spPr>
          <a:xfrm>
            <a:off x="4234828" y="2085570"/>
            <a:ext cx="101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LOADING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FF9A60-A7BF-368C-841F-B93A92E35C8B}"/>
              </a:ext>
            </a:extLst>
          </p:cNvPr>
          <p:cNvSpPr txBox="1"/>
          <p:nvPr/>
        </p:nvSpPr>
        <p:spPr>
          <a:xfrm>
            <a:off x="6724981" y="755915"/>
            <a:ext cx="101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LOADING &amp; PKG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44EFB5-9809-2DDD-9F93-975826EF55A6}"/>
              </a:ext>
            </a:extLst>
          </p:cNvPr>
          <p:cNvSpPr txBox="1"/>
          <p:nvPr/>
        </p:nvSpPr>
        <p:spPr>
          <a:xfrm>
            <a:off x="4373620" y="2397362"/>
            <a:ext cx="1014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SIDEWALK EATS INTO PARK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D64E9E-FF19-241D-D7D3-72ABA0EE52CA}"/>
              </a:ext>
            </a:extLst>
          </p:cNvPr>
          <p:cNvCxnSpPr>
            <a:cxnSpLocks/>
          </p:cNvCxnSpPr>
          <p:nvPr/>
        </p:nvCxnSpPr>
        <p:spPr>
          <a:xfrm flipH="1">
            <a:off x="4136164" y="2490936"/>
            <a:ext cx="3582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row: Down 38">
            <a:extLst>
              <a:ext uri="{FF2B5EF4-FFF2-40B4-BE49-F238E27FC236}">
                <a16:creationId xmlns:a16="http://schemas.microsoft.com/office/drawing/2014/main" id="{85FD5DE3-2033-E462-6D6F-3E6B3BE6498D}"/>
              </a:ext>
            </a:extLst>
          </p:cNvPr>
          <p:cNvSpPr/>
          <p:nvPr/>
        </p:nvSpPr>
        <p:spPr>
          <a:xfrm>
            <a:off x="1722765" y="808593"/>
            <a:ext cx="270697" cy="4078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0CBCFE-E470-C8FA-B0F3-83B2F253EB95}"/>
              </a:ext>
            </a:extLst>
          </p:cNvPr>
          <p:cNvSpPr txBox="1"/>
          <p:nvPr/>
        </p:nvSpPr>
        <p:spPr>
          <a:xfrm>
            <a:off x="1350758" y="592289"/>
            <a:ext cx="101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1757289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EE98D-9713-6D1D-2404-8D139D822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E0162A-C350-C1A2-2CC2-55BA2DD27367}"/>
              </a:ext>
            </a:extLst>
          </p:cNvPr>
          <p:cNvSpPr txBox="1"/>
          <p:nvPr/>
        </p:nvSpPr>
        <p:spPr>
          <a:xfrm>
            <a:off x="522144" y="367701"/>
            <a:ext cx="683750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PROPOSAL IS IN THE MIDDLE OF A LOW DENSITY SINGLE FAMILY NEIGHBORHOOD – Bonus Density guidelines not met at all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12.3.7A,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bonus for affordable housing but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must be </a:t>
            </a: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“appropriate for the site, project and the surrounding area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15.5.9 3 (c)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layout and building heights [shall] have been designed in a manner to establish effective transitions to lower density neighborhoods using site topography, landscaping, architectural façade treatments, graduated building heights, increased setbacks or other similar measures”</a:t>
            </a:r>
            <a:endParaRPr lang="en-US" sz="16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3704E65-F4F6-7BFE-CEB3-941DA606094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75" y="4007816"/>
            <a:ext cx="5470143" cy="267804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DCE60B-5F5A-6D8E-C357-95B8FF812ACD}"/>
              </a:ext>
            </a:extLst>
          </p:cNvPr>
          <p:cNvSpPr/>
          <p:nvPr/>
        </p:nvSpPr>
        <p:spPr>
          <a:xfrm>
            <a:off x="7753850" y="5006243"/>
            <a:ext cx="1604342" cy="903530"/>
          </a:xfrm>
          <a:custGeom>
            <a:avLst/>
            <a:gdLst>
              <a:gd name="connsiteX0" fmla="*/ 2617365 w 2617365"/>
              <a:gd name="connsiteY0" fmla="*/ 1082180 h 1468074"/>
              <a:gd name="connsiteX1" fmla="*/ 2168554 w 2617365"/>
              <a:gd name="connsiteY1" fmla="*/ 864066 h 1468074"/>
              <a:gd name="connsiteX2" fmla="*/ 1921079 w 2617365"/>
              <a:gd name="connsiteY2" fmla="*/ 1036041 h 1468074"/>
              <a:gd name="connsiteX3" fmla="*/ 687897 w 2617365"/>
              <a:gd name="connsiteY3" fmla="*/ 415255 h 1468074"/>
              <a:gd name="connsiteX4" fmla="*/ 1061207 w 2617365"/>
              <a:gd name="connsiteY4" fmla="*/ 167780 h 1468074"/>
              <a:gd name="connsiteX5" fmla="*/ 687897 w 2617365"/>
              <a:gd name="connsiteY5" fmla="*/ 0 h 1468074"/>
              <a:gd name="connsiteX6" fmla="*/ 0 w 2617365"/>
              <a:gd name="connsiteY6" fmla="*/ 457200 h 1468074"/>
              <a:gd name="connsiteX7" fmla="*/ 2063691 w 2617365"/>
              <a:gd name="connsiteY7" fmla="*/ 1468074 h 1468074"/>
              <a:gd name="connsiteX8" fmla="*/ 2617365 w 2617365"/>
              <a:gd name="connsiteY8" fmla="*/ 1082180 h 146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7365" h="1468074">
                <a:moveTo>
                  <a:pt x="2617365" y="1082180"/>
                </a:moveTo>
                <a:lnTo>
                  <a:pt x="2168554" y="864066"/>
                </a:lnTo>
                <a:lnTo>
                  <a:pt x="1921079" y="1036041"/>
                </a:lnTo>
                <a:lnTo>
                  <a:pt x="687897" y="415255"/>
                </a:lnTo>
                <a:lnTo>
                  <a:pt x="1061207" y="167780"/>
                </a:lnTo>
                <a:lnTo>
                  <a:pt x="687897" y="0"/>
                </a:lnTo>
                <a:lnTo>
                  <a:pt x="0" y="457200"/>
                </a:lnTo>
                <a:lnTo>
                  <a:pt x="2063691" y="1468074"/>
                </a:lnTo>
                <a:lnTo>
                  <a:pt x="2617365" y="108218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18B94-8909-0236-530E-3AD5C33014F4}"/>
              </a:ext>
            </a:extLst>
          </p:cNvPr>
          <p:cNvSpPr txBox="1"/>
          <p:nvPr/>
        </p:nvSpPr>
        <p:spPr>
          <a:xfrm>
            <a:off x="9487690" y="4971104"/>
            <a:ext cx="2659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Original Nellie Custis School c. 1923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2DDE6-9A71-196F-D9A1-C61F2690F2BD}"/>
              </a:ext>
            </a:extLst>
          </p:cNvPr>
          <p:cNvSpPr txBox="1"/>
          <p:nvPr/>
        </p:nvSpPr>
        <p:spPr>
          <a:xfrm>
            <a:off x="7624352" y="5029722"/>
            <a:ext cx="1517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Nelly Custis Park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833168-064E-3997-067F-C50CA7167F51}"/>
              </a:ext>
            </a:extLst>
          </p:cNvPr>
          <p:cNvSpPr/>
          <p:nvPr/>
        </p:nvSpPr>
        <p:spPr>
          <a:xfrm>
            <a:off x="6810123" y="4118826"/>
            <a:ext cx="4471332" cy="2567031"/>
          </a:xfrm>
          <a:custGeom>
            <a:avLst/>
            <a:gdLst>
              <a:gd name="connsiteX0" fmla="*/ 2013358 w 4471332"/>
              <a:gd name="connsiteY0" fmla="*/ 239086 h 2567031"/>
              <a:gd name="connsiteX1" fmla="*/ 4471332 w 4471332"/>
              <a:gd name="connsiteY1" fmla="*/ 1480657 h 2567031"/>
              <a:gd name="connsiteX2" fmla="*/ 4169329 w 4471332"/>
              <a:gd name="connsiteY2" fmla="*/ 1736521 h 2567031"/>
              <a:gd name="connsiteX3" fmla="*/ 3745685 w 4471332"/>
              <a:gd name="connsiteY3" fmla="*/ 1560352 h 2567031"/>
              <a:gd name="connsiteX4" fmla="*/ 2793534 w 4471332"/>
              <a:gd name="connsiteY4" fmla="*/ 2567031 h 2567031"/>
              <a:gd name="connsiteX5" fmla="*/ 0 w 4471332"/>
              <a:gd name="connsiteY5" fmla="*/ 1057013 h 2567031"/>
              <a:gd name="connsiteX6" fmla="*/ 1220598 w 4471332"/>
              <a:gd name="connsiteY6" fmla="*/ 0 h 2567031"/>
              <a:gd name="connsiteX7" fmla="*/ 2013358 w 4471332"/>
              <a:gd name="connsiteY7" fmla="*/ 239086 h 256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71332" h="2567031">
                <a:moveTo>
                  <a:pt x="2013358" y="239086"/>
                </a:moveTo>
                <a:lnTo>
                  <a:pt x="4471332" y="1480657"/>
                </a:lnTo>
                <a:lnTo>
                  <a:pt x="4169329" y="1736521"/>
                </a:lnTo>
                <a:lnTo>
                  <a:pt x="3745685" y="1560352"/>
                </a:lnTo>
                <a:lnTo>
                  <a:pt x="2793534" y="2567031"/>
                </a:lnTo>
                <a:lnTo>
                  <a:pt x="0" y="1057013"/>
                </a:lnTo>
                <a:lnTo>
                  <a:pt x="1220598" y="0"/>
                </a:lnTo>
                <a:lnTo>
                  <a:pt x="2013358" y="23908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5CEA32-6398-717E-DD35-8C052FEBB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t="25928" r="23862" b="25029"/>
          <a:stretch/>
        </p:blipFill>
        <p:spPr>
          <a:xfrm>
            <a:off x="8648721" y="1876457"/>
            <a:ext cx="1947169" cy="1099810"/>
          </a:xfrm>
          <a:prstGeom prst="rec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62EF6-0CFF-E1DE-AA85-D20D8CF02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45" y="4035976"/>
            <a:ext cx="2146956" cy="1422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407F5-DBA1-2108-EB3A-1577E8D12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76" t="39388" r="7070" b="7768"/>
          <a:stretch/>
        </p:blipFill>
        <p:spPr>
          <a:xfrm>
            <a:off x="3139138" y="4905113"/>
            <a:ext cx="2561951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2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69139-C0C5-670D-9837-F6DDB096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4" y="370358"/>
            <a:ext cx="10181565" cy="5812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9064D-342E-16DA-648F-21A1B474BBD5}"/>
              </a:ext>
            </a:extLst>
          </p:cNvPr>
          <p:cNvSpPr txBox="1"/>
          <p:nvPr/>
        </p:nvSpPr>
        <p:spPr>
          <a:xfrm>
            <a:off x="176169" y="893428"/>
            <a:ext cx="34394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HB 	-88</a:t>
            </a:r>
          </a:p>
          <a:p>
            <a:r>
              <a:rPr lang="en-US" dirty="0"/>
              <a:t>Oak	-216 (and </a:t>
            </a:r>
            <a:r>
              <a:rPr lang="en-US" dirty="0" err="1"/>
              <a:t>melwood</a:t>
            </a:r>
            <a:r>
              <a:rPr lang="en-US" dirty="0"/>
              <a:t>)</a:t>
            </a:r>
          </a:p>
          <a:p>
            <a:r>
              <a:rPr lang="en-US" dirty="0">
                <a:highlight>
                  <a:srgbClr val="00FF00"/>
                </a:highlight>
              </a:rPr>
              <a:t>Drew        +228</a:t>
            </a:r>
          </a:p>
          <a:p>
            <a:r>
              <a:rPr lang="en-US" b="1" dirty="0">
                <a:highlight>
                  <a:srgbClr val="00FF00"/>
                </a:highlight>
              </a:rPr>
              <a:t>But Drew is intended for small class size</a:t>
            </a:r>
          </a:p>
          <a:p>
            <a:r>
              <a:rPr lang="en-US" dirty="0"/>
              <a:t>Abington + 48</a:t>
            </a:r>
          </a:p>
          <a:p>
            <a:r>
              <a:rPr lang="en-US" dirty="0"/>
              <a:t>Randolph +107</a:t>
            </a:r>
          </a:p>
          <a:p>
            <a:r>
              <a:rPr lang="en-US" dirty="0"/>
              <a:t>Fleet + 128</a:t>
            </a:r>
          </a:p>
          <a:p>
            <a:r>
              <a:rPr lang="en-US" dirty="0"/>
              <a:t>Long Branch +147</a:t>
            </a:r>
          </a:p>
          <a:p>
            <a:r>
              <a:rPr lang="en-US" dirty="0"/>
              <a:t>Barcroft - 63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2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5CC34-144C-8E45-7BFB-36DFC6FF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9473C8F-D70D-AEEE-5637-F13772092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0414B-822C-A825-49F3-860E262E5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Summary of Concerns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F18F25-1618-55EA-00CD-CE02DB0C4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6C1ED7-DE0B-E885-CE30-29DB8019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5E288-2E61-CE2A-AFD1-B6087D2EA2B1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47E946-53AF-70A7-2520-FE316E5C00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234" b="29579"/>
          <a:stretch/>
        </p:blipFill>
        <p:spPr>
          <a:xfrm>
            <a:off x="156751" y="3739680"/>
            <a:ext cx="5851149" cy="299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EA2CFD-F152-D461-4063-0DB0CBE749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78" t="22513" b="73431"/>
          <a:stretch/>
        </p:blipFill>
        <p:spPr>
          <a:xfrm>
            <a:off x="78324" y="5073312"/>
            <a:ext cx="5515747" cy="35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8D3E4-73DA-C97B-9C6B-329C4744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47" b="79937"/>
          <a:stretch/>
        </p:blipFill>
        <p:spPr>
          <a:xfrm>
            <a:off x="156751" y="2296796"/>
            <a:ext cx="5301269" cy="390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4DB55-C77E-8A9A-2E25-76EBB76218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734"/>
          <a:stretch/>
        </p:blipFill>
        <p:spPr>
          <a:xfrm>
            <a:off x="78324" y="126317"/>
            <a:ext cx="5384239" cy="627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ED803-D4BF-C486-7752-011C6BB58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96" y="180962"/>
            <a:ext cx="3152091" cy="505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68363-06D6-D176-C4C6-E3432F687363}"/>
              </a:ext>
            </a:extLst>
          </p:cNvPr>
          <p:cNvSpPr txBox="1"/>
          <p:nvPr/>
        </p:nvSpPr>
        <p:spPr>
          <a:xfrm>
            <a:off x="1767475" y="819620"/>
            <a:ext cx="2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Existing Neighborhood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9DE9C-C341-7B82-B237-100D72E9DC54}"/>
              </a:ext>
            </a:extLst>
          </p:cNvPr>
          <p:cNvSpPr txBox="1"/>
          <p:nvPr/>
        </p:nvSpPr>
        <p:spPr>
          <a:xfrm>
            <a:off x="827715" y="1630642"/>
            <a:ext cx="437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00FFFF"/>
                </a:highlight>
              </a:rPr>
              <a:t>As Claimed </a:t>
            </a:r>
            <a:r>
              <a:rPr lang="en-US" dirty="0">
                <a:highlight>
                  <a:srgbClr val="00FFFF"/>
                </a:highlight>
              </a:rPr>
              <a:t>in Application - but not really –aka townhouses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B806F-B47C-29A9-6FA0-A1F65CB7D176}"/>
              </a:ext>
            </a:extLst>
          </p:cNvPr>
          <p:cNvSpPr txBox="1"/>
          <p:nvPr/>
        </p:nvSpPr>
        <p:spPr>
          <a:xfrm>
            <a:off x="441311" y="4113903"/>
            <a:ext cx="4658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00FFFF"/>
                </a:highlight>
              </a:rPr>
              <a:t>Proposed Envelope</a:t>
            </a:r>
            <a:r>
              <a:rPr lang="en-US" dirty="0">
                <a:highlight>
                  <a:srgbClr val="00FFFF"/>
                </a:highlight>
              </a:rPr>
              <a:t>- </a:t>
            </a:r>
            <a:r>
              <a:rPr lang="en-US" b="1" i="1" dirty="0">
                <a:highlight>
                  <a:srgbClr val="00FFFF"/>
                </a:highlight>
              </a:rPr>
              <a:t>if Resi Only</a:t>
            </a:r>
          </a:p>
          <a:p>
            <a:pPr algn="ctr"/>
            <a:r>
              <a:rPr lang="en-US" dirty="0">
                <a:highlight>
                  <a:srgbClr val="00FFFF"/>
                </a:highlight>
              </a:rPr>
              <a:t>154K SF = 154 units possible = 86 units / acre </a:t>
            </a:r>
          </a:p>
          <a:p>
            <a:pPr algn="ctr"/>
            <a:r>
              <a:rPr lang="en-US" dirty="0">
                <a:highlight>
                  <a:srgbClr val="00FFFF"/>
                </a:highlight>
              </a:rPr>
              <a:t>&gt; 72 units / acre  aka </a:t>
            </a:r>
            <a:r>
              <a:rPr lang="en-US" b="1" dirty="0">
                <a:highlight>
                  <a:srgbClr val="00FFFF"/>
                </a:highlight>
              </a:rPr>
              <a:t>River House / Claridge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C6776-AC4A-9860-5799-E8AB15A8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1" b="86681"/>
          <a:stretch/>
        </p:blipFill>
        <p:spPr>
          <a:xfrm>
            <a:off x="78324" y="1219802"/>
            <a:ext cx="5384239" cy="335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1EE0D8-C094-147E-F50B-78DB749026F1}"/>
              </a:ext>
            </a:extLst>
          </p:cNvPr>
          <p:cNvSpPr txBox="1"/>
          <p:nvPr/>
        </p:nvSpPr>
        <p:spPr>
          <a:xfrm>
            <a:off x="361584" y="2710334"/>
            <a:ext cx="509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FF"/>
                </a:highlight>
              </a:rPr>
              <a:t>154K SF /1.79 Acre = 2.0 FAR  </a:t>
            </a:r>
          </a:p>
          <a:p>
            <a:pPr algn="ctr"/>
            <a:r>
              <a:rPr lang="en-US" b="1" dirty="0">
                <a:highlight>
                  <a:srgbClr val="00FFFF"/>
                </a:highlight>
              </a:rPr>
              <a:t>if it were part of the Sector Plan which it is not</a:t>
            </a:r>
          </a:p>
          <a:p>
            <a:pPr algn="ctr"/>
            <a:r>
              <a:rPr lang="en-US" b="1" dirty="0">
                <a:highlight>
                  <a:srgbClr val="00FFFF"/>
                </a:highlight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aka </a:t>
            </a:r>
            <a:r>
              <a:rPr lang="en-US" b="1" dirty="0">
                <a:highlight>
                  <a:srgbClr val="00FFFF"/>
                </a:highlight>
              </a:rPr>
              <a:t>Pentagon Center/ Costco Site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AA64B4-F056-6049-F95C-F0733EF5E3C3}"/>
              </a:ext>
            </a:extLst>
          </p:cNvPr>
          <p:cNvSpPr/>
          <p:nvPr/>
        </p:nvSpPr>
        <p:spPr>
          <a:xfrm>
            <a:off x="3620073" y="3703412"/>
            <a:ext cx="916068" cy="223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553E4-3A4F-25D9-9136-FC7B4F2D69C9}"/>
              </a:ext>
            </a:extLst>
          </p:cNvPr>
          <p:cNvSpPr txBox="1"/>
          <p:nvPr/>
        </p:nvSpPr>
        <p:spPr>
          <a:xfrm>
            <a:off x="6716023" y="5433844"/>
            <a:ext cx="4410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There are currently no high density (blue / purple) land uses outside of Planning Corridors.  The Melwood Special GLUP Amendment  would likely be the first approval of such high density in a low-density neighborhood and would set a negative precedent.  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713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13745-7D37-AF2B-45A1-7B2EA0F2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292101"/>
            <a:ext cx="5138057" cy="599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0F1AD-FEDF-D91E-1B2B-808BB8D72C9D}"/>
              </a:ext>
            </a:extLst>
          </p:cNvPr>
          <p:cNvSpPr txBox="1"/>
          <p:nvPr/>
        </p:nvSpPr>
        <p:spPr>
          <a:xfrm>
            <a:off x="7261365" y="3289301"/>
            <a:ext cx="4191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Parking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18,000 SF of Office &amp; only 20 parking spaces (72 required) – </a:t>
            </a:r>
            <a:r>
              <a:rPr lang="en-US" sz="1600" dirty="0">
                <a:highlight>
                  <a:srgbClr val="FFFF00"/>
                </a:highlight>
              </a:rPr>
              <a:t>52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105 large apartments &amp; only 77 parking spaces (120 required, but this is not for family  / TH size apts) 215 bedrooms.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Family size should have ~148 spaces. – </a:t>
            </a:r>
            <a:r>
              <a:rPr lang="en-US" sz="1600" dirty="0">
                <a:highlight>
                  <a:srgbClr val="FFFF00"/>
                </a:highlight>
              </a:rPr>
              <a:t>43 – 71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Total missing parking:  95 – 123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Outside of ½ mile metro walkshed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mile from grocery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911D3-FF28-0906-26F3-B0DFC7A1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11" y="801132"/>
            <a:ext cx="3893008" cy="1962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560989-9478-451C-7F18-E72D9C2C2908}"/>
              </a:ext>
            </a:extLst>
          </p:cNvPr>
          <p:cNvSpPr txBox="1"/>
          <p:nvPr/>
        </p:nvSpPr>
        <p:spPr>
          <a:xfrm>
            <a:off x="7042150" y="431800"/>
            <a:ext cx="197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Site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63744-8DFC-B48A-4132-F6A8FB959AC8}"/>
              </a:ext>
            </a:extLst>
          </p:cNvPr>
          <p:cNvSpPr txBox="1"/>
          <p:nvPr/>
        </p:nvSpPr>
        <p:spPr>
          <a:xfrm>
            <a:off x="1455489" y="1677797"/>
            <a:ext cx="2101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2nd FL </a:t>
            </a:r>
          </a:p>
          <a:p>
            <a:pPr algn="ctr"/>
            <a:r>
              <a:rPr lang="en-US" sz="800" b="1" dirty="0"/>
              <a:t>PARTY DECK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F89A5-24A8-39AA-17D8-5077EE0C7C9F}"/>
              </a:ext>
            </a:extLst>
          </p:cNvPr>
          <p:cNvSpPr/>
          <p:nvPr/>
        </p:nvSpPr>
        <p:spPr>
          <a:xfrm>
            <a:off x="2189525" y="1677797"/>
            <a:ext cx="633369" cy="4152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0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3B3A-DAB5-1518-7F8D-E063734D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a park">
            <a:extLst>
              <a:ext uri="{FF2B5EF4-FFF2-40B4-BE49-F238E27FC236}">
                <a16:creationId xmlns:a16="http://schemas.microsoft.com/office/drawing/2014/main" id="{FE08DA3B-B7C1-479F-6D40-CB34BB1E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3" y="1211875"/>
            <a:ext cx="5093751" cy="382031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655222-0FB8-240D-E354-935631564145}"/>
              </a:ext>
            </a:extLst>
          </p:cNvPr>
          <p:cNvSpPr/>
          <p:nvPr/>
        </p:nvSpPr>
        <p:spPr>
          <a:xfrm>
            <a:off x="7797800" y="1533525"/>
            <a:ext cx="45719" cy="2457450"/>
          </a:xfrm>
          <a:custGeom>
            <a:avLst/>
            <a:gdLst>
              <a:gd name="connsiteX0" fmla="*/ 0 w 85725"/>
              <a:gd name="connsiteY0" fmla="*/ 2492375 h 2492375"/>
              <a:gd name="connsiteX1" fmla="*/ 85725 w 85725"/>
              <a:gd name="connsiteY1" fmla="*/ 0 h 249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2492375">
                <a:moveTo>
                  <a:pt x="0" y="2492375"/>
                </a:moveTo>
                <a:lnTo>
                  <a:pt x="85725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FB835B-A82F-7910-6779-0BE707E90E85}"/>
              </a:ext>
            </a:extLst>
          </p:cNvPr>
          <p:cNvCxnSpPr/>
          <p:nvPr/>
        </p:nvCxnSpPr>
        <p:spPr>
          <a:xfrm>
            <a:off x="7843519" y="1533525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8E06C-B174-ADC2-630B-F5901B2964F2}"/>
              </a:ext>
            </a:extLst>
          </p:cNvPr>
          <p:cNvCxnSpPr>
            <a:cxnSpLocks/>
          </p:cNvCxnSpPr>
          <p:nvPr/>
        </p:nvCxnSpPr>
        <p:spPr>
          <a:xfrm>
            <a:off x="7843519" y="1533525"/>
            <a:ext cx="2030731" cy="781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233C9-2E90-F8EC-6408-B3CACD8CFE16}"/>
              </a:ext>
            </a:extLst>
          </p:cNvPr>
          <p:cNvCxnSpPr>
            <a:cxnSpLocks/>
          </p:cNvCxnSpPr>
          <p:nvPr/>
        </p:nvCxnSpPr>
        <p:spPr>
          <a:xfrm flipH="1" flipV="1">
            <a:off x="5561209" y="680477"/>
            <a:ext cx="2357241" cy="853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B25A1F-F52C-10BB-4125-D1A2BED8254F}"/>
              </a:ext>
            </a:extLst>
          </p:cNvPr>
          <p:cNvCxnSpPr>
            <a:cxnSpLocks/>
          </p:cNvCxnSpPr>
          <p:nvPr/>
        </p:nvCxnSpPr>
        <p:spPr>
          <a:xfrm>
            <a:off x="9874250" y="2314575"/>
            <a:ext cx="0" cy="1181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8A6E9F-A8C0-78AC-177E-C00ED625C923}"/>
              </a:ext>
            </a:extLst>
          </p:cNvPr>
          <p:cNvSpPr/>
          <p:nvPr/>
        </p:nvSpPr>
        <p:spPr>
          <a:xfrm>
            <a:off x="7791450" y="2186609"/>
            <a:ext cx="2082800" cy="1531316"/>
          </a:xfrm>
          <a:custGeom>
            <a:avLst/>
            <a:gdLst>
              <a:gd name="connsiteX0" fmla="*/ 41275 w 2082800"/>
              <a:gd name="connsiteY0" fmla="*/ 0 h 2181225"/>
              <a:gd name="connsiteX1" fmla="*/ 41275 w 2082800"/>
              <a:gd name="connsiteY1" fmla="*/ 0 h 2181225"/>
              <a:gd name="connsiteX2" fmla="*/ 0 w 2082800"/>
              <a:gd name="connsiteY2" fmla="*/ 2181225 h 2181225"/>
              <a:gd name="connsiteX3" fmla="*/ 546100 w 2082800"/>
              <a:gd name="connsiteY3" fmla="*/ 2130425 h 2181225"/>
              <a:gd name="connsiteX4" fmla="*/ 2079625 w 2082800"/>
              <a:gd name="connsiteY4" fmla="*/ 2101850 h 2181225"/>
              <a:gd name="connsiteX5" fmla="*/ 2082800 w 2082800"/>
              <a:gd name="connsiteY5" fmla="*/ 765175 h 2181225"/>
              <a:gd name="connsiteX6" fmla="*/ 41275 w 2082800"/>
              <a:gd name="connsiteY6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2800" h="2181225">
                <a:moveTo>
                  <a:pt x="41275" y="0"/>
                </a:moveTo>
                <a:lnTo>
                  <a:pt x="41275" y="0"/>
                </a:lnTo>
                <a:lnTo>
                  <a:pt x="0" y="2181225"/>
                </a:lnTo>
                <a:lnTo>
                  <a:pt x="546100" y="2130425"/>
                </a:lnTo>
                <a:lnTo>
                  <a:pt x="2079625" y="2101850"/>
                </a:lnTo>
                <a:cubicBezTo>
                  <a:pt x="2080683" y="1656292"/>
                  <a:pt x="2081742" y="1210733"/>
                  <a:pt x="2082800" y="765175"/>
                </a:cubicBezTo>
                <a:lnTo>
                  <a:pt x="41275" y="0"/>
                </a:lnTo>
                <a:close/>
              </a:path>
            </a:pathLst>
          </a:custGeom>
          <a:solidFill>
            <a:srgbClr val="156082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6F31061-E3AF-DD02-9DAA-9C6D19118F1B}"/>
              </a:ext>
            </a:extLst>
          </p:cNvPr>
          <p:cNvSpPr/>
          <p:nvPr/>
        </p:nvSpPr>
        <p:spPr>
          <a:xfrm>
            <a:off x="5569210" y="1626043"/>
            <a:ext cx="2253342" cy="2091882"/>
          </a:xfrm>
          <a:custGeom>
            <a:avLst/>
            <a:gdLst>
              <a:gd name="connsiteX0" fmla="*/ 2263775 w 2298700"/>
              <a:gd name="connsiteY0" fmla="*/ 2965450 h 2965450"/>
              <a:gd name="connsiteX1" fmla="*/ 15875 w 2298700"/>
              <a:gd name="connsiteY1" fmla="*/ 2943225 h 2965450"/>
              <a:gd name="connsiteX2" fmla="*/ 0 w 2298700"/>
              <a:gd name="connsiteY2" fmla="*/ 0 h 2965450"/>
              <a:gd name="connsiteX3" fmla="*/ 60325 w 2298700"/>
              <a:gd name="connsiteY3" fmla="*/ 25400 h 2965450"/>
              <a:gd name="connsiteX4" fmla="*/ 2298700 w 2298700"/>
              <a:gd name="connsiteY4" fmla="*/ 793750 h 2965450"/>
              <a:gd name="connsiteX5" fmla="*/ 2263775 w 2298700"/>
              <a:gd name="connsiteY5" fmla="*/ 2965450 h 296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2965450">
                <a:moveTo>
                  <a:pt x="2263775" y="2965450"/>
                </a:moveTo>
                <a:lnTo>
                  <a:pt x="15875" y="2943225"/>
                </a:lnTo>
                <a:cubicBezTo>
                  <a:pt x="10583" y="1962150"/>
                  <a:pt x="5292" y="981075"/>
                  <a:pt x="0" y="0"/>
                </a:cubicBezTo>
                <a:lnTo>
                  <a:pt x="60325" y="25400"/>
                </a:lnTo>
                <a:lnTo>
                  <a:pt x="2298700" y="793750"/>
                </a:lnTo>
                <a:lnTo>
                  <a:pt x="2263775" y="2965450"/>
                </a:lnTo>
                <a:close/>
              </a:path>
            </a:pathLst>
          </a:custGeom>
          <a:solidFill>
            <a:srgbClr val="156082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3B971D-03AC-8AE2-5811-B3ECA396DF12}"/>
              </a:ext>
            </a:extLst>
          </p:cNvPr>
          <p:cNvSpPr txBox="1"/>
          <p:nvPr/>
        </p:nvSpPr>
        <p:spPr>
          <a:xfrm>
            <a:off x="4942324" y="606493"/>
            <a:ext cx="63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~60’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349E52-3712-C596-E202-136544A94A5B}"/>
              </a:ext>
            </a:extLst>
          </p:cNvPr>
          <p:cNvSpPr txBox="1"/>
          <p:nvPr/>
        </p:nvSpPr>
        <p:spPr>
          <a:xfrm>
            <a:off x="4927840" y="1533525"/>
            <a:ext cx="63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~45’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0730061-CD2B-3E9F-B337-0679656DA4E2}"/>
              </a:ext>
            </a:extLst>
          </p:cNvPr>
          <p:cNvSpPr/>
          <p:nvPr/>
        </p:nvSpPr>
        <p:spPr>
          <a:xfrm>
            <a:off x="5544765" y="713509"/>
            <a:ext cx="4329485" cy="2011680"/>
          </a:xfrm>
          <a:custGeom>
            <a:avLst/>
            <a:gdLst>
              <a:gd name="connsiteX0" fmla="*/ 4321534 w 4329485"/>
              <a:gd name="connsiteY0" fmla="*/ 1558455 h 1983850"/>
              <a:gd name="connsiteX1" fmla="*/ 4329485 w 4329485"/>
              <a:gd name="connsiteY1" fmla="*/ 1983850 h 1983850"/>
              <a:gd name="connsiteX2" fmla="*/ 11927 w 4329485"/>
              <a:gd name="connsiteY2" fmla="*/ 890546 h 1983850"/>
              <a:gd name="connsiteX3" fmla="*/ 0 w 4329485"/>
              <a:gd name="connsiteY3" fmla="*/ 0 h 1983850"/>
              <a:gd name="connsiteX4" fmla="*/ 4321534 w 4329485"/>
              <a:gd name="connsiteY4" fmla="*/ 1558455 h 198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485" h="1983850">
                <a:moveTo>
                  <a:pt x="4321534" y="1558455"/>
                </a:moveTo>
                <a:lnTo>
                  <a:pt x="4329485" y="1983850"/>
                </a:lnTo>
                <a:lnTo>
                  <a:pt x="11927" y="890546"/>
                </a:lnTo>
                <a:lnTo>
                  <a:pt x="0" y="0"/>
                </a:lnTo>
                <a:lnTo>
                  <a:pt x="4321534" y="1558455"/>
                </a:lnTo>
                <a:close/>
              </a:path>
            </a:pathLst>
          </a:custGeom>
          <a:solidFill>
            <a:srgbClr val="156082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49E61254-638A-A926-56A9-09D135A2BA79}"/>
              </a:ext>
            </a:extLst>
          </p:cNvPr>
          <p:cNvSpPr txBox="1">
            <a:spLocks/>
          </p:cNvSpPr>
          <p:nvPr/>
        </p:nvSpPr>
        <p:spPr>
          <a:xfrm>
            <a:off x="735761" y="778503"/>
            <a:ext cx="3339735" cy="388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Because of the wide sight line across Nelly Custis Park building setbacks do not make much of a difference in reducing the perceived building mass.  All increases in height are visible. </a:t>
            </a:r>
          </a:p>
          <a:p>
            <a:pPr marL="0" indent="0">
              <a:buNone/>
            </a:pPr>
            <a:r>
              <a:rPr lang="en-US" sz="1400" dirty="0"/>
              <a:t>As you can see in the picture to the right even the ~25- 30’ Nellie Custis School on 23</a:t>
            </a:r>
            <a:r>
              <a:rPr lang="en-US" sz="1400" baseline="30000" dirty="0"/>
              <a:t>rd</a:t>
            </a:r>
            <a:r>
              <a:rPr lang="en-US" sz="1400" dirty="0"/>
              <a:t> Street is completely visible a block away, from 24</a:t>
            </a:r>
            <a:r>
              <a:rPr lang="en-US" sz="1400" baseline="30000" dirty="0"/>
              <a:t>th</a:t>
            </a:r>
            <a:r>
              <a:rPr lang="en-US" sz="1400" dirty="0"/>
              <a:t> Street, and any additional height added to it will be just as (and more) visible.</a:t>
            </a:r>
          </a:p>
          <a:p>
            <a:pPr marL="0" indent="0">
              <a:buNone/>
            </a:pPr>
            <a:r>
              <a:rPr lang="en-US" sz="1400" dirty="0"/>
              <a:t>(Setbacks like those proposed in the Study can be effective on higher and tight urban sites due to limited sight lines, but don’t really do much in this situation.)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D34696-B0E9-AFD1-9092-754B0BF6ECF8}"/>
              </a:ext>
            </a:extLst>
          </p:cNvPr>
          <p:cNvSpPr txBox="1"/>
          <p:nvPr/>
        </p:nvSpPr>
        <p:spPr>
          <a:xfrm>
            <a:off x="5434026" y="94518"/>
            <a:ext cx="548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Wire diagram of  60’ and  45’ recommended height as seen from 24</a:t>
            </a:r>
            <a:r>
              <a:rPr lang="en-US" sz="1400" baseline="30000" dirty="0"/>
              <a:t>th</a:t>
            </a:r>
            <a:r>
              <a:rPr lang="en-US" sz="1400" dirty="0"/>
              <a:t> Street South and Nelly Custis Park.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1F559-51F3-179F-298F-E54380F5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09" b="3735"/>
          <a:stretch/>
        </p:blipFill>
        <p:spPr>
          <a:xfrm>
            <a:off x="2997459" y="4815007"/>
            <a:ext cx="8961453" cy="18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6F414-C8B1-0088-0FB3-7CD7C1A82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31423" r="26602" b="11167"/>
          <a:stretch/>
        </p:blipFill>
        <p:spPr bwMode="auto">
          <a:xfrm>
            <a:off x="1168400" y="1103325"/>
            <a:ext cx="3234055" cy="201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C256BA-6E7C-DAD9-7478-15E2029CCC18}"/>
              </a:ext>
            </a:extLst>
          </p:cNvPr>
          <p:cNvSpPr txBox="1"/>
          <p:nvPr/>
        </p:nvSpPr>
        <p:spPr>
          <a:xfrm>
            <a:off x="984250" y="508000"/>
            <a:ext cx="400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from Gilliam Place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3B613-82B6-3D0A-F577-083037F86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9"/>
          <a:stretch/>
        </p:blipFill>
        <p:spPr bwMode="auto">
          <a:xfrm>
            <a:off x="5969000" y="410845"/>
            <a:ext cx="4913630" cy="2668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E4B53-3D31-7442-74C6-8E95FCF3FAF7}"/>
              </a:ext>
            </a:extLst>
          </p:cNvPr>
          <p:cNvSpPr txBox="1"/>
          <p:nvPr/>
        </p:nvSpPr>
        <p:spPr>
          <a:xfrm>
            <a:off x="993776" y="3258222"/>
            <a:ext cx="490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Unscreened loading dock proposed next to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6625C-F821-56ED-DC26-1A09068AE1E0}"/>
              </a:ext>
            </a:extLst>
          </p:cNvPr>
          <p:cNvSpPr txBox="1"/>
          <p:nvPr/>
        </p:nvSpPr>
        <p:spPr>
          <a:xfrm>
            <a:off x="6216650" y="3151103"/>
            <a:ext cx="478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Buildings towering over residences – except this is not Columbia Pike, this is the middle of a neighborhood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57255-7213-8D76-AFA4-080947AA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93"/>
          <a:stretch/>
        </p:blipFill>
        <p:spPr bwMode="auto">
          <a:xfrm>
            <a:off x="1441451" y="3973309"/>
            <a:ext cx="2371725" cy="1973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42A42-5026-37E1-EFDE-D26399772F20}"/>
              </a:ext>
            </a:extLst>
          </p:cNvPr>
          <p:cNvSpPr txBox="1"/>
          <p:nvPr/>
        </p:nvSpPr>
        <p:spPr>
          <a:xfrm>
            <a:off x="1346200" y="6116205"/>
            <a:ext cx="400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Lack of screening – esp in winter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24E66-2962-C8DC-C2D6-DE1C6DA2C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32" y="3913301"/>
            <a:ext cx="2959735" cy="2093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031843-1689-6F43-0651-78D77B85FDE2}"/>
              </a:ext>
            </a:extLst>
          </p:cNvPr>
          <p:cNvSpPr txBox="1"/>
          <p:nvPr/>
        </p:nvSpPr>
        <p:spPr>
          <a:xfrm>
            <a:off x="6578282" y="6116205"/>
            <a:ext cx="4267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Historic “preservation” means a plaque on a wall</a:t>
            </a:r>
          </a:p>
        </p:txBody>
      </p:sp>
    </p:spTree>
    <p:extLst>
      <p:ext uri="{BB962C8B-B14F-4D97-AF65-F5344CB8AC3E}">
        <p14:creationId xmlns:p14="http://schemas.microsoft.com/office/powerpoint/2010/main" val="303492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5FCAC1-759A-5276-CE4C-7CE0F26D1E7E}"/>
              </a:ext>
            </a:extLst>
          </p:cNvPr>
          <p:cNvSpPr txBox="1"/>
          <p:nvPr/>
        </p:nvSpPr>
        <p:spPr>
          <a:xfrm>
            <a:off x="238329" y="797013"/>
            <a:ext cx="110680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UPZONING IN R-6 IS UNPRECEDENTED &amp; CREATES A PRECEDENT FOR DEVELOPERS TO UPZONE EVERYWHERE.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THE PROPOSED DENSITY IS UNPRECEDENTED IN THE MIDDLE OF A LOW DENSITY NEIGHBORHOOD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PUBLIC USE / NOT PUBLICLY OWNED &gt; GUIDANCE IS TO LOOK AT EXISTING DENSITY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PUBLIC USE IS NEEDED FOR SCHOOLS &amp; REQUIRED BY DEED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BUILDING IS AT LEAST 2x TOO MASSIVE FOR SITE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100+ PARKING OVERFLOW IN EXISTING SHARED AREA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NO PLAN FOR EXISTING CHURCH PARKING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TOO MUCH CONGESTION IS A SAFETY ISSUE – 23</a:t>
            </a:r>
            <a:r>
              <a:rPr lang="en-US" baseline="30000" dirty="0"/>
              <a:t>rd</a:t>
            </a:r>
            <a:r>
              <a:rPr lang="en-US" dirty="0"/>
              <a:t> STREET XING, LOADING / PARKING ENTRANCE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DANGEROUS FOR CHILDREN TRAVELLING TO PARK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NOISE, FUMES, NO SEPARATION FROM PARK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DEMOLITION OF HISTORIC SCHOOL &amp; MATURE TREES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INADEQUATE TREE CANOPY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EXACERBATES UNADDRESSED INEQUITY / OVERCROWDING IN SCHOOL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CORRALLING AFFORDABLE HOUSING IN SOUTH ARLINGTON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AURORA HIGHLANDS NEARLY UNANIMOUSLY VOTED TO OPPOSE IN MARCH 2022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NONE OF OUR MATERIAL COMMENTS HAVE BEEN ACKNOWLEDGED OR RESPONDED TO IN OVER 3 YEARS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5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119B0A-502B-F44E-B166-B2D7D142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2DAA899-E1E0-AFE3-38E8-A0C1BC72A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23586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A8054-4EB3-7CAE-AEC7-04ACC1A4A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930" y="526780"/>
            <a:ext cx="9889797" cy="141314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Planning Context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6E591E-6198-84ED-93FA-64EAB34A2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8676"/>
            <a:ext cx="12191990" cy="454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94808-C846-EA22-7C71-18EB635C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89369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48888-89C3-167F-A35C-BC260DC6D51C}"/>
              </a:ext>
            </a:extLst>
          </p:cNvPr>
          <p:cNvSpPr/>
          <p:nvPr/>
        </p:nvSpPr>
        <p:spPr>
          <a:xfrm>
            <a:off x="899730" y="2777429"/>
            <a:ext cx="924180" cy="161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2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7190</TotalTime>
  <Words>1749</Words>
  <Application>Microsoft Office PowerPoint</Application>
  <PresentationFormat>Widescreen</PresentationFormat>
  <Paragraphs>276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 Melwood Site Plan Application  750 23rd Street S, Arlington </vt:lpstr>
      <vt:lpstr> Agenda </vt:lpstr>
      <vt:lpstr> Summary of Concerns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Planning Context </vt:lpstr>
      <vt:lpstr>PowerPoint Presentation</vt:lpstr>
      <vt:lpstr>GLUP Research  to 2008</vt:lpstr>
      <vt:lpstr>PowerPoint Presentation</vt:lpstr>
      <vt:lpstr>PowerPoint Presentation</vt:lpstr>
      <vt:lpstr>PowerPoint Presentation</vt:lpstr>
      <vt:lpstr>GLUP History  &amp; Trends</vt:lpstr>
      <vt:lpstr>PowerPoint Presentation</vt:lpstr>
      <vt:lpstr>PowerPoint Presentation</vt:lpstr>
      <vt:lpstr> Updates </vt:lpstr>
      <vt:lpstr>PowerPoint Presentation</vt:lpstr>
      <vt:lpstr>PowerPoint Presentation</vt:lpstr>
      <vt:lpstr>PowerPoint Presentation</vt:lpstr>
      <vt:lpstr>Summary 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Meyer, Stacy (EOM)</dc:creator>
  <cp:lastModifiedBy>Stacy Meyer</cp:lastModifiedBy>
  <cp:revision>26</cp:revision>
  <cp:lastPrinted>2025-01-31T15:50:26Z</cp:lastPrinted>
  <dcterms:created xsi:type="dcterms:W3CDTF">2024-11-08T18:55:03Z</dcterms:created>
  <dcterms:modified xsi:type="dcterms:W3CDTF">2025-02-11T16:52:16Z</dcterms:modified>
</cp:coreProperties>
</file>