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5" r:id="rId3"/>
    <p:sldId id="277" r:id="rId4"/>
    <p:sldId id="283" r:id="rId5"/>
    <p:sldId id="280" r:id="rId6"/>
    <p:sldId id="278" r:id="rId7"/>
    <p:sldId id="282" r:id="rId8"/>
    <p:sldId id="281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472C4"/>
    <a:srgbClr val="A6A6A6"/>
    <a:srgbClr val="C5E0B4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EEF34-AE92-4566-BC8E-15A868CFC19F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67FA7-5A24-4037-91DA-74A0BB76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94B74-24A9-B984-940D-B1D2A5E92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18009-4C09-4309-DB34-68FD19862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BA19B5-B5EA-931B-DD05-E3A20FCC9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0C3CA-02F7-25FC-658B-6B8EAADE4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D2925-9E53-4B85-AA2D-141C18FC2B6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48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67FA7-5A24-4037-91DA-74A0BB76AC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3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67FA7-5A24-4037-91DA-74A0BB76AC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1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C6CD7-A63C-812E-DF34-68548E8D3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D1445F-B459-D8FB-B8C8-E33A720AF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07FEB-5B0E-6F12-63D6-86A006758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03D01-0613-6749-8820-346B35FF1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D2925-9E53-4B85-AA2D-141C18FC2B6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17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005E-F45C-0F1F-322C-4CE875B72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11662-439F-C95C-4C40-6C6FF4E3F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BD544-E276-001E-AB17-05DA56DD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36DB6-0E2A-A60D-E92C-B417475F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61C3-10B8-00BA-E5CD-63CC47D1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2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E3C8-BEB5-C0BB-2DB4-61B2B3F7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0B02E-FB6E-267C-DD79-F1691A8CE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FB3FE-5A59-285D-CFCC-16443148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A76E0-6048-25F5-B3F6-A8B030FB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92BD5-59E5-5B08-9FBF-22F3C29B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83BAD8-AA7C-4B98-A6F2-9B5741516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6256D-5D37-7BE8-E35D-460CE51CB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DA4DA-3A28-12FE-C4C2-76F36359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7F8E-6FC6-D403-5CBF-B544B665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120B-963E-67E7-A5D7-B3AE79F5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8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89F8-BB28-F557-8C6D-B6A5243B9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F811A-F5C1-A8B3-0028-60C0B55F1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F3BCA-755E-905C-BE1D-099268D9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5F56E-2868-DF8D-A326-E7219C34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B817A-B538-02DD-B07A-1619B286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32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23DA-59E8-D0D2-961A-79FCA3480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717A4-38CE-86E6-604D-8907268D7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293E0-11C3-2D6B-591B-84201921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09E4B-D737-9549-2EA6-BE9BBA5D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FA98E-87C9-FD92-C187-08C8CD91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9D6F-8843-6687-546D-87236A8F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8E87C-A321-EDF6-EA46-0925B6C06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F560-34F1-F89C-8BF3-B9DA2465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441D2-7FD2-6C61-8B0F-D7935A09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30535-B09B-E77E-C911-010FB1D1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6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28E6-38AA-D833-3BD9-40EB2424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AAD4C-71A5-759B-7000-C95BEE653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58365-E589-1F45-5296-AEC26D048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01A65-C716-544E-C350-99AE0C6A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02752-487E-84F4-AD3C-75962363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34B4D-A38B-0D08-6CE0-D4AD5700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D480-EA7D-ED8A-86F9-61E68ADE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C720C-1899-8127-021E-3A8E072A3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A2B11-0E22-D4A8-B588-950D1A25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29F94-9995-7703-FD71-43B76AD27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69399-C323-0AA9-8E1C-15E54BCE7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BBD23-829B-FA6E-290F-716F9E05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83582-CA99-34C7-6DE0-B4188D45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77E6A-728F-4A45-0950-53D23D1D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7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950C-2747-9254-26F2-83BDA84F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DB8D3-8FBC-6D89-F608-C22C9876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A4B18-F071-C0C2-20FD-5C19DFF5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663E1-FBE9-DD64-B904-E22B9F45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3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ADC22-8B5E-3085-8953-478352D8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4BD67-1EAA-5178-D591-8D02C925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FA919-37CA-0F16-0125-9343C09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21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5D96-32BD-5824-239D-19B175D3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2C63-2D8C-0980-F56F-0C312D23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B32EF-B2F3-708A-001A-779AB3142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EC59A-8B09-EBAD-C163-68A53972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E4DDA-D9F9-7292-06B3-889BCE21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743F5-1FFF-9BFD-76FA-90CD20A7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7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1A52-FE7E-3EF8-6FB6-6788917C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8398-8B66-4797-1D62-DEF929BF5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3F00-9665-68C1-4A86-AC0E9C4F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445CA-15C5-E649-8D50-EFB0C45B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AB3D1-156C-9D49-BB05-9B49816A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C6C8-6F6C-A635-1651-30E12249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6A0BE-94F7-A2E6-1D92-ED9D1B724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9529D-C47B-66B9-B50D-4DA83D528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F4317-27BA-7A52-3A4A-468C303D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75E47-4030-6183-627C-ECB45C17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972F8-2179-382D-D947-412CC8C3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51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3DF9-B400-4095-A2B9-8BA1A5A6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1CA5E-E836-0E7F-B9A8-77E82F911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ACD52-187D-FF49-A431-5A0F441A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28EC-1FE4-B57F-617C-29136D8C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C088D-EFDC-6F60-DED6-8C3458FA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92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B5457C-D18C-74A3-D897-39F0D9428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C63-4C36-EAE8-BE34-D7A9F6BCB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3FB3-E492-BA54-4559-B9F1F4F3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BD095-1C9B-B313-6F94-982108A0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76E6-C019-AA64-C5FD-D6ACE13D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4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1E37-9172-EC40-B7C5-E967A8FF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CD517-9CE8-4AF7-A188-9C44DC782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583AB-56DF-540B-CB42-0FD8A5A1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EBE68-FD14-1F4F-ECB7-053922F4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D91E3-AF32-17FA-196C-CDD9AAAB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9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67D0-EC13-A6C2-2358-26631B8E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C5D-3DFA-D59B-AE11-A9D9F2861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C9110-3D0F-5E49-A88F-092B5833E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9C903-BBA4-116F-C304-44C20B65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84478-EB69-60C4-874C-4E45FE57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EDFD8-6B42-08E6-E103-E5F0801A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3281-41D6-A98F-7BAC-6D2EC627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8F8D-A215-AABD-6291-B760267F7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97A28-01F6-C5B4-5C60-E22D38BBA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7C4DE-0061-C0F4-8591-D3D73EC09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BCA20-3858-F9B0-077A-5F90FB9B2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B29E7-2C40-BA79-0224-7216BD44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E2257-1282-9A94-8A78-444142B5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27FEF-2AD6-F251-EFBC-E3ACB74F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5B00-9D2F-86A7-E7B3-06BDCCFB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0B9FC-693F-153A-811A-87B7BD3C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C7BBD-B4C9-740A-DE3E-5565C26A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76821-13B3-B6C1-6F11-7C3105D3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C9090-3635-F5D1-B00F-0FFC5E14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E5F2F-F891-C03F-ECBB-19268B36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B8C35-0C19-A89D-80C3-8FA75C5D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0E79-EC0A-E6DC-67E2-7DC14405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AA783-E90D-AC51-7127-1A3EF429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AC35-F249-BD24-1566-FD0437605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735D4-84CC-5923-D565-E4EA021B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D3C6F-5057-B22A-23D6-B584BD17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0CE47-8E5C-D140-EC00-F7653482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A9F2-B90D-FEF9-CC1A-7B049718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81EAE-7046-E6E1-56DE-C65B0B310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88208-4A4E-55D6-78F3-3367FE57E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F71E7-4D33-FC29-3CEF-BCC8803A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D770A-F7F4-7293-D0E7-CC7B5D0C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0AFB8-9CC8-EC90-A9B1-C2CEC9BF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3328-0248-F02D-06C7-5A22A6E3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BC059-F809-099D-D39F-5AEFB96CD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D3E3A-4786-D472-C294-6FB2B1B8B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CA10A-3BF0-41A7-B9FE-3751DCF8AD6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B9BD7-2B66-5E33-8728-4C507978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D614A-2667-F458-4B59-ED7DCC5F6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F457-76B0-4C16-AD98-DA044020A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6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E6C7D-EE8F-CC95-53C9-1E4BCCCA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3E8C4-0C22-B0DC-2D39-C5A534A62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D4088-B3B2-5F3A-4967-B2FA5CBB1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C635EE-CCEA-4E97-A69E-098E40EB4CB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3B21D-6AEC-FABA-9A99-FAC6D1855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D465-9AD6-53FD-AEEF-ECD13261C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F689A9-521B-4CDB-8FFC-E4FE4DD5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2FFE0-6BED-12A3-9817-9636DECE8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D57EC8E-BA33-94E0-7918-F3D9D99A5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23586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50714-DCC4-8EE8-77F9-E6CE282C6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930" y="526780"/>
            <a:ext cx="9889797" cy="141314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Melwood Site Plan Application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750 23</a:t>
            </a:r>
            <a:r>
              <a:rPr lang="en-US" sz="4400" baseline="30000" dirty="0">
                <a:solidFill>
                  <a:schemeClr val="bg1"/>
                </a:solidFill>
              </a:rPr>
              <a:t>rd</a:t>
            </a:r>
            <a:r>
              <a:rPr lang="en-US" sz="4400" dirty="0">
                <a:solidFill>
                  <a:schemeClr val="bg1"/>
                </a:solidFill>
              </a:rPr>
              <a:t> Street S, Arlington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7B3D85-AEBA-179D-5CA1-E8B80FA87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58676"/>
            <a:ext cx="12191990" cy="4545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D9EF7B-CE4F-6812-716F-C76B55CC1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8936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93F98-BFD2-FCC9-91E5-E6B73C3DB848}"/>
              </a:ext>
            </a:extLst>
          </p:cNvPr>
          <p:cNvSpPr/>
          <p:nvPr/>
        </p:nvSpPr>
        <p:spPr>
          <a:xfrm>
            <a:off x="899730" y="2777429"/>
            <a:ext cx="924180" cy="161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F76E56-DB46-4D53-7B9C-67F72F78D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Site Plan Review Committee Presentation</a:t>
            </a:r>
          </a:p>
          <a:p>
            <a:r>
              <a:rPr lang="en-US" dirty="0"/>
              <a:t>November 18, 2024</a:t>
            </a:r>
          </a:p>
        </p:txBody>
      </p:sp>
    </p:spTree>
    <p:extLst>
      <p:ext uri="{BB962C8B-B14F-4D97-AF65-F5344CB8AC3E}">
        <p14:creationId xmlns:p14="http://schemas.microsoft.com/office/powerpoint/2010/main" val="1509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33779-9A49-7149-C6DF-C46DA8F40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33CD28-D917-A2E1-943A-6FEC909B889E}"/>
              </a:ext>
            </a:extLst>
          </p:cNvPr>
          <p:cNvSpPr txBox="1"/>
          <p:nvPr/>
        </p:nvSpPr>
        <p:spPr>
          <a:xfrm>
            <a:off x="599931" y="324427"/>
            <a:ext cx="1018321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Timeline at a Glance:</a:t>
            </a:r>
          </a:p>
          <a:p>
            <a:endParaRPr lang="en-US" sz="1600" dirty="0"/>
          </a:p>
          <a:p>
            <a:r>
              <a:rPr lang="en-US" sz="1600" dirty="0"/>
              <a:t>December, 2021	Melwood submitted application for Special GLUP Study to County </a:t>
            </a:r>
          </a:p>
          <a:p>
            <a:r>
              <a:rPr lang="en-US" sz="1600" dirty="0"/>
              <a:t>March, 2022	</a:t>
            </a:r>
            <a:r>
              <a:rPr lang="en-US" sz="1600" dirty="0">
                <a:highlight>
                  <a:srgbClr val="FFFF00"/>
                </a:highlight>
              </a:rPr>
              <a:t>AHCA nearly unanimous vote to reject land use change sent to county with no response</a:t>
            </a:r>
          </a:p>
          <a:p>
            <a:r>
              <a:rPr lang="en-US" sz="1600" dirty="0"/>
              <a:t>April, 2024	Special GLUP Study published per Melwood requirements</a:t>
            </a:r>
          </a:p>
          <a:p>
            <a:r>
              <a:rPr lang="en-US" sz="1600" dirty="0"/>
              <a:t>May, 2024		</a:t>
            </a:r>
            <a:r>
              <a:rPr lang="en-US" sz="1600" dirty="0">
                <a:highlight>
                  <a:srgbClr val="FFFF00"/>
                </a:highlight>
              </a:rPr>
              <a:t>AHCA approved comments on Special GLUP Study &amp; alternative envelope sent to </a:t>
            </a:r>
            <a:r>
              <a:rPr lang="en-US" sz="1600" dirty="0"/>
              <a:t>			</a:t>
            </a:r>
            <a:r>
              <a:rPr lang="en-US" sz="1600" dirty="0">
                <a:highlight>
                  <a:srgbClr val="FFFF00"/>
                </a:highlight>
              </a:rPr>
              <a:t>county with no response</a:t>
            </a:r>
          </a:p>
          <a:p>
            <a:r>
              <a:rPr lang="en-US" sz="1600" dirty="0"/>
              <a:t>May, 2024		County Board Acceptance of Special GLUP Study</a:t>
            </a:r>
          </a:p>
          <a:p>
            <a:r>
              <a:rPr lang="en-US" sz="1600" dirty="0"/>
              <a:t>June, 2024	</a:t>
            </a:r>
            <a:r>
              <a:rPr lang="en-US" sz="1600" dirty="0">
                <a:highlight>
                  <a:srgbClr val="FFFF00"/>
                </a:highlight>
              </a:rPr>
              <a:t>AHCA vote to support Local Historic District Nomination for Nelly Custis School</a:t>
            </a:r>
          </a:p>
          <a:p>
            <a:r>
              <a:rPr lang="en-US" sz="1600" dirty="0"/>
              <a:t>June, 2024	HALRB Approval of Local Historic District Nomination (study pending)</a:t>
            </a:r>
          </a:p>
          <a:p>
            <a:r>
              <a:rPr lang="en-US" sz="1600" dirty="0"/>
              <a:t>August 2024	</a:t>
            </a:r>
            <a:r>
              <a:rPr lang="en-US" sz="1600" dirty="0">
                <a:highlight>
                  <a:srgbClr val="FFFF00"/>
                </a:highlight>
              </a:rPr>
              <a:t>AHCA comments on preliminary Site Plan Application issues sent to County with no 	</a:t>
            </a:r>
            <a:r>
              <a:rPr lang="en-US" sz="1600" dirty="0"/>
              <a:t>		</a:t>
            </a:r>
            <a:r>
              <a:rPr lang="en-US" sz="1600" dirty="0">
                <a:highlight>
                  <a:srgbClr val="FFFF00"/>
                </a:highlight>
              </a:rPr>
              <a:t>response-just acknowledgement of receipt.</a:t>
            </a:r>
          </a:p>
          <a:p>
            <a:r>
              <a:rPr lang="en-US" sz="1600" dirty="0"/>
              <a:t>October, 2024	County survey &amp; posting of Site Plan Application </a:t>
            </a:r>
          </a:p>
          <a:p>
            <a:r>
              <a:rPr lang="en-US" sz="1600" dirty="0"/>
              <a:t>October, 2024	</a:t>
            </a:r>
            <a:r>
              <a:rPr lang="en-US" sz="1600" dirty="0">
                <a:highlight>
                  <a:srgbClr val="FFFF00"/>
                </a:highlight>
              </a:rPr>
              <a:t>Insufficient notice provided for online engagement</a:t>
            </a:r>
          </a:p>
          <a:p>
            <a:r>
              <a:rPr lang="en-US" sz="1600" dirty="0"/>
              <a:t>November, 2024	</a:t>
            </a:r>
            <a:r>
              <a:rPr lang="en-US" sz="1600" dirty="0">
                <a:highlight>
                  <a:srgbClr val="FFFF00"/>
                </a:highlight>
              </a:rPr>
              <a:t>AHCA comments on Final Site Plan Application sent to county</a:t>
            </a:r>
          </a:p>
          <a:p>
            <a:r>
              <a:rPr lang="en-US" sz="1600" dirty="0"/>
              <a:t>November 18, 2024	</a:t>
            </a:r>
            <a:r>
              <a:rPr lang="en-US" sz="1600" dirty="0">
                <a:highlight>
                  <a:srgbClr val="00FFFF"/>
                </a:highlight>
              </a:rPr>
              <a:t>SPRC Meeting #1 (public) on site plan</a:t>
            </a:r>
          </a:p>
          <a:p>
            <a:r>
              <a:rPr lang="en-US" sz="1600" dirty="0"/>
              <a:t>December, 2024	SPRC Meeting #2 (public)</a:t>
            </a:r>
          </a:p>
          <a:p>
            <a:endParaRPr lang="en-US" sz="1600" u="sng" dirty="0"/>
          </a:p>
          <a:p>
            <a:r>
              <a:rPr lang="en-US" sz="1600" u="sng" dirty="0"/>
              <a:t>Pending:</a:t>
            </a:r>
          </a:p>
          <a:p>
            <a:r>
              <a:rPr lang="en-US" sz="1600" dirty="0"/>
              <a:t>Planning Commission</a:t>
            </a:r>
          </a:p>
          <a:p>
            <a:r>
              <a:rPr lang="en-US" sz="1600" dirty="0"/>
              <a:t>County Board</a:t>
            </a:r>
          </a:p>
          <a:p>
            <a:r>
              <a:rPr lang="en-US" sz="1600" dirty="0"/>
              <a:t>HALRB LHD Study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E5103-62B5-9F0E-7D1D-624BD4E45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14652" y="4189462"/>
            <a:ext cx="4168494" cy="22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8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0F012E-8AC0-FB12-B24B-3EB1830C43DC}"/>
              </a:ext>
            </a:extLst>
          </p:cNvPr>
          <p:cNvSpPr txBox="1"/>
          <p:nvPr/>
        </p:nvSpPr>
        <p:spPr>
          <a:xfrm>
            <a:off x="809625" y="1156734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If an area is shown “Public” but is not publicly owned (not crosshatched) the </a:t>
            </a:r>
            <a:r>
              <a:rPr lang="en-US" sz="1400" dirty="0">
                <a:highlight>
                  <a:srgbClr val="FFFF00"/>
                </a:highlight>
              </a:rPr>
              <a:t>existing zoning of the property and surrounding land uses should determine the development potential of the site.</a:t>
            </a:r>
          </a:p>
          <a:p>
            <a:endParaRPr lang="en-US" sz="1400" dirty="0">
              <a:highlight>
                <a:srgbClr val="FFFF00"/>
              </a:highlight>
            </a:endParaRPr>
          </a:p>
          <a:p>
            <a:r>
              <a:rPr lang="en-US" sz="1400" dirty="0">
                <a:highlight>
                  <a:srgbClr val="FFFF00"/>
                </a:highlight>
              </a:rPr>
              <a:t>Very few of these locations but Nellie Custis School is one of them</a:t>
            </a:r>
          </a:p>
          <a:p>
            <a:endParaRPr lang="en-US" sz="14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59EFD-D8F8-B6AC-B672-0114D5E43A2A}"/>
              </a:ext>
            </a:extLst>
          </p:cNvPr>
          <p:cNvSpPr txBox="1"/>
          <p:nvPr/>
        </p:nvSpPr>
        <p:spPr>
          <a:xfrm>
            <a:off x="809625" y="281387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Concentrate high-density residential, commercial and office development within designated Metro Station Areas in the Rosslyn-Ballston and Richmond Metrorail Transit Corridors. This policy encourages the use of public transit and reduces the use of motor vehicles.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733DC-FC7C-C860-9C8D-DFDFBD821493}"/>
              </a:ext>
            </a:extLst>
          </p:cNvPr>
          <p:cNvSpPr txBox="1"/>
          <p:nvPr/>
        </p:nvSpPr>
        <p:spPr>
          <a:xfrm>
            <a:off x="809625" y="2577442"/>
            <a:ext cx="117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Page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2571B-C78A-C46F-9624-46EF007626EF}"/>
              </a:ext>
            </a:extLst>
          </p:cNvPr>
          <p:cNvSpPr txBox="1"/>
          <p:nvPr/>
        </p:nvSpPr>
        <p:spPr>
          <a:xfrm>
            <a:off x="809625" y="902970"/>
            <a:ext cx="117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Page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F7E2B5-C1FA-CE07-0F46-CA67EC04A795}"/>
              </a:ext>
            </a:extLst>
          </p:cNvPr>
          <p:cNvSpPr txBox="1"/>
          <p:nvPr/>
        </p:nvSpPr>
        <p:spPr>
          <a:xfrm>
            <a:off x="809625" y="428864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Preserve and enhance existing single-family and apartment neighborhoods. Within Metro Station Areas, land use densities are concentrated near the Metro Station</a:t>
            </a:r>
            <a:r>
              <a:rPr lang="en-US" sz="1200" dirty="0">
                <a:highlight>
                  <a:srgbClr val="FFFF00"/>
                </a:highlight>
              </a:rPr>
              <a:t>, tapering down to surrounding residential areas to limit the impacts of high-density development. </a:t>
            </a:r>
            <a:r>
              <a:rPr lang="en-US" sz="1200" dirty="0"/>
              <a:t>Throughout the County, the Arlington Neighborhoods Program and other community improvement programs help preserve and enhance older residential areas and help provide housing at a range of price levels and densities.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6B39E-64A1-CFFC-7A5E-EBC98AFC195A}"/>
              </a:ext>
            </a:extLst>
          </p:cNvPr>
          <p:cNvSpPr txBox="1"/>
          <p:nvPr/>
        </p:nvSpPr>
        <p:spPr>
          <a:xfrm>
            <a:off x="809625" y="3881297"/>
            <a:ext cx="117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Page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78250F-1ACE-BE0A-73AA-C9D84B28BA95}"/>
              </a:ext>
            </a:extLst>
          </p:cNvPr>
          <p:cNvSpPr txBox="1"/>
          <p:nvPr/>
        </p:nvSpPr>
        <p:spPr>
          <a:xfrm>
            <a:off x="809625" y="307702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GLUP QUOTES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41FAB7-7A8B-C77E-A097-19C46D35FF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80" t="19153" b="5237"/>
          <a:stretch/>
        </p:blipFill>
        <p:spPr>
          <a:xfrm>
            <a:off x="7061234" y="514560"/>
            <a:ext cx="4924458" cy="5375323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006704DE-1551-9E31-CAD0-1894A454EF81}"/>
              </a:ext>
            </a:extLst>
          </p:cNvPr>
          <p:cNvSpPr/>
          <p:nvPr/>
        </p:nvSpPr>
        <p:spPr>
          <a:xfrm rot="8130526">
            <a:off x="10975007" y="3166489"/>
            <a:ext cx="270697" cy="34446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3BEE3-577D-13C9-74BF-1E9B6C078D3D}"/>
              </a:ext>
            </a:extLst>
          </p:cNvPr>
          <p:cNvSpPr txBox="1"/>
          <p:nvPr/>
        </p:nvSpPr>
        <p:spPr>
          <a:xfrm>
            <a:off x="8382034" y="2025778"/>
            <a:ext cx="77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RIVER</a:t>
            </a:r>
          </a:p>
          <a:p>
            <a:pPr algn="ctr"/>
            <a:r>
              <a:rPr lang="en-US" sz="900" b="1" dirty="0"/>
              <a:t>HOUSE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E3A6D3-7BA2-E67C-2C03-5A7CD2F9A4D3}"/>
              </a:ext>
            </a:extLst>
          </p:cNvPr>
          <p:cNvSpPr txBox="1"/>
          <p:nvPr/>
        </p:nvSpPr>
        <p:spPr>
          <a:xfrm>
            <a:off x="9418144" y="1794946"/>
            <a:ext cx="777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COSTCO</a:t>
            </a:r>
          </a:p>
        </p:txBody>
      </p:sp>
    </p:spTree>
    <p:extLst>
      <p:ext uri="{BB962C8B-B14F-4D97-AF65-F5344CB8AC3E}">
        <p14:creationId xmlns:p14="http://schemas.microsoft.com/office/powerpoint/2010/main" val="256441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A47E946-53AF-70A7-2520-FE316E5C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234" b="29579"/>
          <a:stretch/>
        </p:blipFill>
        <p:spPr>
          <a:xfrm>
            <a:off x="156751" y="3739680"/>
            <a:ext cx="5851149" cy="299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EA2CFD-F152-D461-4063-0DB0CBE7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278" t="22513" b="73431"/>
          <a:stretch/>
        </p:blipFill>
        <p:spPr>
          <a:xfrm>
            <a:off x="78324" y="5073312"/>
            <a:ext cx="5515747" cy="354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8D3E4-73DA-C97B-9C6B-329C4744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47" b="79937"/>
          <a:stretch/>
        </p:blipFill>
        <p:spPr>
          <a:xfrm>
            <a:off x="156751" y="2296796"/>
            <a:ext cx="5301269" cy="390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0CF29-622E-3E67-3EEF-18367D8A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873" b="14747"/>
          <a:stretch/>
        </p:blipFill>
        <p:spPr>
          <a:xfrm>
            <a:off x="126860" y="6241039"/>
            <a:ext cx="5515747" cy="299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44DB55-C77E-8A9A-2E25-76EBB762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2734"/>
          <a:stretch/>
        </p:blipFill>
        <p:spPr>
          <a:xfrm>
            <a:off x="78324" y="126317"/>
            <a:ext cx="5384239" cy="627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AED803-D4BF-C486-7752-011C6BB5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27" y="440256"/>
            <a:ext cx="3823332" cy="6136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168363-06D6-D176-C4C6-E3432F687363}"/>
              </a:ext>
            </a:extLst>
          </p:cNvPr>
          <p:cNvSpPr txBox="1"/>
          <p:nvPr/>
        </p:nvSpPr>
        <p:spPr>
          <a:xfrm>
            <a:off x="1767475" y="819620"/>
            <a:ext cx="2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Existing Neighborhood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9DE9C-C341-7B82-B237-100D72E9DC54}"/>
              </a:ext>
            </a:extLst>
          </p:cNvPr>
          <p:cNvSpPr txBox="1"/>
          <p:nvPr/>
        </p:nvSpPr>
        <p:spPr>
          <a:xfrm>
            <a:off x="827715" y="1630642"/>
            <a:ext cx="437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As Claimed </a:t>
            </a:r>
            <a:r>
              <a:rPr lang="en-US" dirty="0">
                <a:highlight>
                  <a:srgbClr val="00FFFF"/>
                </a:highlight>
              </a:rPr>
              <a:t>in Application - but not really –aka townhouses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B806F-B47C-29A9-6FA0-A1F65CB7D176}"/>
              </a:ext>
            </a:extLst>
          </p:cNvPr>
          <p:cNvSpPr txBox="1"/>
          <p:nvPr/>
        </p:nvSpPr>
        <p:spPr>
          <a:xfrm>
            <a:off x="441311" y="4113903"/>
            <a:ext cx="465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Proposed Envelope</a:t>
            </a:r>
            <a:r>
              <a:rPr lang="en-US" dirty="0">
                <a:highlight>
                  <a:srgbClr val="00FFFF"/>
                </a:highlight>
              </a:rPr>
              <a:t>- </a:t>
            </a:r>
            <a:r>
              <a:rPr lang="en-US" b="1" i="1" dirty="0">
                <a:highlight>
                  <a:srgbClr val="00FFFF"/>
                </a:highlight>
              </a:rPr>
              <a:t>if Resi Only</a:t>
            </a:r>
          </a:p>
          <a:p>
            <a:pPr algn="ctr"/>
            <a:r>
              <a:rPr lang="en-US" dirty="0">
                <a:highlight>
                  <a:srgbClr val="00FFFF"/>
                </a:highlight>
              </a:rPr>
              <a:t>154K SF = 154 units possible = 86 units / acre </a:t>
            </a:r>
          </a:p>
          <a:p>
            <a:pPr algn="ctr"/>
            <a:r>
              <a:rPr lang="en-US" dirty="0">
                <a:highlight>
                  <a:srgbClr val="00FFFF"/>
                </a:highlight>
              </a:rPr>
              <a:t>&gt; 72 units / acre  aka </a:t>
            </a:r>
            <a:r>
              <a:rPr lang="en-US" b="1" dirty="0">
                <a:highlight>
                  <a:srgbClr val="00FFFF"/>
                </a:highlight>
              </a:rPr>
              <a:t>River House / Claridge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6F8C7-419F-C171-1266-0A77EAED65C4}"/>
              </a:ext>
            </a:extLst>
          </p:cNvPr>
          <p:cNvSpPr txBox="1"/>
          <p:nvPr/>
        </p:nvSpPr>
        <p:spPr>
          <a:xfrm>
            <a:off x="381127" y="5499000"/>
            <a:ext cx="501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As proposed </a:t>
            </a:r>
            <a:r>
              <a:rPr lang="en-US" dirty="0">
                <a:highlight>
                  <a:srgbClr val="00FFFF"/>
                </a:highlight>
              </a:rPr>
              <a:t>2.0 FAR incl. office use (per arch plan)</a:t>
            </a:r>
          </a:p>
          <a:p>
            <a:pPr algn="ctr"/>
            <a:r>
              <a:rPr lang="en-US" dirty="0">
                <a:highlight>
                  <a:srgbClr val="00FFFF"/>
                </a:highlight>
              </a:rPr>
              <a:t>– aka </a:t>
            </a:r>
            <a:r>
              <a:rPr lang="en-US" b="1" dirty="0">
                <a:highlight>
                  <a:srgbClr val="00FFFF"/>
                </a:highlight>
              </a:rPr>
              <a:t>Ballston Fairfax Drive</a:t>
            </a:r>
            <a:r>
              <a:rPr lang="en-US" dirty="0">
                <a:highlight>
                  <a:srgbClr val="00FFFF"/>
                </a:highlight>
              </a:rPr>
              <a:t>   </a:t>
            </a:r>
          </a:p>
          <a:p>
            <a:pPr algn="ctr"/>
            <a:endParaRPr lang="en-US" dirty="0">
              <a:highlight>
                <a:srgbClr val="00FFFF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BC6776-AC4A-9860-5799-E8AB15A8B3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441" b="86681"/>
          <a:stretch/>
        </p:blipFill>
        <p:spPr>
          <a:xfrm>
            <a:off x="78324" y="1219802"/>
            <a:ext cx="5384239" cy="335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1EE0D8-C094-147E-F50B-78DB749026F1}"/>
              </a:ext>
            </a:extLst>
          </p:cNvPr>
          <p:cNvSpPr txBox="1"/>
          <p:nvPr/>
        </p:nvSpPr>
        <p:spPr>
          <a:xfrm>
            <a:off x="361584" y="2710334"/>
            <a:ext cx="509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00FFFF"/>
                </a:highlight>
              </a:rPr>
              <a:t>154K SF /1.79 Acre = 2.0 FAR  </a:t>
            </a:r>
          </a:p>
          <a:p>
            <a:pPr algn="ctr"/>
            <a:r>
              <a:rPr lang="en-US" b="1" dirty="0">
                <a:highlight>
                  <a:srgbClr val="00FFFF"/>
                </a:highlight>
              </a:rPr>
              <a:t>if it were part of the Sector Plan which it is not</a:t>
            </a:r>
          </a:p>
          <a:p>
            <a:pPr algn="ctr"/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dirty="0">
                <a:highlight>
                  <a:srgbClr val="00FFFF"/>
                </a:highlight>
              </a:rPr>
              <a:t>aka </a:t>
            </a:r>
            <a:r>
              <a:rPr lang="en-US" b="1" dirty="0">
                <a:highlight>
                  <a:srgbClr val="00FFFF"/>
                </a:highlight>
              </a:rPr>
              <a:t>Pentagon Center/ Costo Site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AA64B4-F056-6049-F95C-F0733EF5E3C3}"/>
              </a:ext>
            </a:extLst>
          </p:cNvPr>
          <p:cNvSpPr/>
          <p:nvPr/>
        </p:nvSpPr>
        <p:spPr>
          <a:xfrm>
            <a:off x="3620073" y="3703412"/>
            <a:ext cx="916068" cy="2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3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EF84F6-E257-D853-8211-94DD8CD58630}"/>
              </a:ext>
            </a:extLst>
          </p:cNvPr>
          <p:cNvSpPr txBox="1"/>
          <p:nvPr/>
        </p:nvSpPr>
        <p:spPr>
          <a:xfrm>
            <a:off x="547544" y="431200"/>
            <a:ext cx="751620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12.3.7A,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bonus for affordable housing but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must be </a:t>
            </a:r>
          </a:p>
          <a:p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“appropriate for the site, project and the surrounding area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15.5.9 3 (c) up to 120 ft of height for affordable housing but 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site layout and building heights [shall] have been designed in a manner to establish effective transitions to lower density neighborhoods using site topography, landscaping, architectural façade treatments, graduated building heights, increased setbacks or other similar measures”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CEA32-6398-717E-DD35-8C052FEBB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" t="25928" r="23862" b="25029"/>
          <a:stretch/>
        </p:blipFill>
        <p:spPr>
          <a:xfrm>
            <a:off x="8943521" y="1421447"/>
            <a:ext cx="3034461" cy="1713940"/>
          </a:xfrm>
          <a:prstGeom prst="rec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B2A28E1-A88A-7365-A58E-1089FB82393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5975" y="4007816"/>
            <a:ext cx="5470143" cy="2678041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FEAF7F-CC3E-8597-C0FE-E5651A6C10D9}"/>
              </a:ext>
            </a:extLst>
          </p:cNvPr>
          <p:cNvSpPr/>
          <p:nvPr/>
        </p:nvSpPr>
        <p:spPr>
          <a:xfrm>
            <a:off x="7753850" y="5006243"/>
            <a:ext cx="1604342" cy="903530"/>
          </a:xfrm>
          <a:custGeom>
            <a:avLst/>
            <a:gdLst>
              <a:gd name="connsiteX0" fmla="*/ 2617365 w 2617365"/>
              <a:gd name="connsiteY0" fmla="*/ 1082180 h 1468074"/>
              <a:gd name="connsiteX1" fmla="*/ 2168554 w 2617365"/>
              <a:gd name="connsiteY1" fmla="*/ 864066 h 1468074"/>
              <a:gd name="connsiteX2" fmla="*/ 1921079 w 2617365"/>
              <a:gd name="connsiteY2" fmla="*/ 1036041 h 1468074"/>
              <a:gd name="connsiteX3" fmla="*/ 687897 w 2617365"/>
              <a:gd name="connsiteY3" fmla="*/ 415255 h 1468074"/>
              <a:gd name="connsiteX4" fmla="*/ 1061207 w 2617365"/>
              <a:gd name="connsiteY4" fmla="*/ 167780 h 1468074"/>
              <a:gd name="connsiteX5" fmla="*/ 687897 w 2617365"/>
              <a:gd name="connsiteY5" fmla="*/ 0 h 1468074"/>
              <a:gd name="connsiteX6" fmla="*/ 0 w 2617365"/>
              <a:gd name="connsiteY6" fmla="*/ 457200 h 1468074"/>
              <a:gd name="connsiteX7" fmla="*/ 2063691 w 2617365"/>
              <a:gd name="connsiteY7" fmla="*/ 1468074 h 1468074"/>
              <a:gd name="connsiteX8" fmla="*/ 2617365 w 2617365"/>
              <a:gd name="connsiteY8" fmla="*/ 1082180 h 146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7365" h="1468074">
                <a:moveTo>
                  <a:pt x="2617365" y="1082180"/>
                </a:moveTo>
                <a:lnTo>
                  <a:pt x="2168554" y="864066"/>
                </a:lnTo>
                <a:lnTo>
                  <a:pt x="1921079" y="1036041"/>
                </a:lnTo>
                <a:lnTo>
                  <a:pt x="687897" y="415255"/>
                </a:lnTo>
                <a:lnTo>
                  <a:pt x="1061207" y="167780"/>
                </a:lnTo>
                <a:lnTo>
                  <a:pt x="687897" y="0"/>
                </a:lnTo>
                <a:lnTo>
                  <a:pt x="0" y="457200"/>
                </a:lnTo>
                <a:lnTo>
                  <a:pt x="2063691" y="1468074"/>
                </a:lnTo>
                <a:lnTo>
                  <a:pt x="2617365" y="108218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15C49-B261-B85E-79EF-2C08037D15D3}"/>
              </a:ext>
            </a:extLst>
          </p:cNvPr>
          <p:cNvSpPr txBox="1"/>
          <p:nvPr/>
        </p:nvSpPr>
        <p:spPr>
          <a:xfrm>
            <a:off x="9487690" y="4971104"/>
            <a:ext cx="2659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Original Nellie Custis School c. 1923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73DB5-B667-3986-E032-04EC4EBC2852}"/>
              </a:ext>
            </a:extLst>
          </p:cNvPr>
          <p:cNvSpPr txBox="1"/>
          <p:nvPr/>
        </p:nvSpPr>
        <p:spPr>
          <a:xfrm>
            <a:off x="7624352" y="5029722"/>
            <a:ext cx="1517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Nelly Custis Park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3A09944-126F-5A18-58B4-6A6873A31CA9}"/>
              </a:ext>
            </a:extLst>
          </p:cNvPr>
          <p:cNvSpPr/>
          <p:nvPr/>
        </p:nvSpPr>
        <p:spPr>
          <a:xfrm>
            <a:off x="6810123" y="4118826"/>
            <a:ext cx="4471332" cy="2567031"/>
          </a:xfrm>
          <a:custGeom>
            <a:avLst/>
            <a:gdLst>
              <a:gd name="connsiteX0" fmla="*/ 2013358 w 4471332"/>
              <a:gd name="connsiteY0" fmla="*/ 239086 h 2567031"/>
              <a:gd name="connsiteX1" fmla="*/ 4471332 w 4471332"/>
              <a:gd name="connsiteY1" fmla="*/ 1480657 h 2567031"/>
              <a:gd name="connsiteX2" fmla="*/ 4169329 w 4471332"/>
              <a:gd name="connsiteY2" fmla="*/ 1736521 h 2567031"/>
              <a:gd name="connsiteX3" fmla="*/ 3745685 w 4471332"/>
              <a:gd name="connsiteY3" fmla="*/ 1560352 h 2567031"/>
              <a:gd name="connsiteX4" fmla="*/ 2793534 w 4471332"/>
              <a:gd name="connsiteY4" fmla="*/ 2567031 h 2567031"/>
              <a:gd name="connsiteX5" fmla="*/ 0 w 4471332"/>
              <a:gd name="connsiteY5" fmla="*/ 1057013 h 2567031"/>
              <a:gd name="connsiteX6" fmla="*/ 1220598 w 4471332"/>
              <a:gd name="connsiteY6" fmla="*/ 0 h 2567031"/>
              <a:gd name="connsiteX7" fmla="*/ 2013358 w 4471332"/>
              <a:gd name="connsiteY7" fmla="*/ 239086 h 256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1332" h="2567031">
                <a:moveTo>
                  <a:pt x="2013358" y="239086"/>
                </a:moveTo>
                <a:lnTo>
                  <a:pt x="4471332" y="1480657"/>
                </a:lnTo>
                <a:lnTo>
                  <a:pt x="4169329" y="1736521"/>
                </a:lnTo>
                <a:lnTo>
                  <a:pt x="3745685" y="1560352"/>
                </a:lnTo>
                <a:lnTo>
                  <a:pt x="2793534" y="2567031"/>
                </a:lnTo>
                <a:lnTo>
                  <a:pt x="0" y="1057013"/>
                </a:lnTo>
                <a:lnTo>
                  <a:pt x="1220598" y="0"/>
                </a:lnTo>
                <a:lnTo>
                  <a:pt x="2013358" y="23908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24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F8FEE-23E6-9418-4D0E-74D21B52B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7D00E0-09D4-BF12-40B5-05D170B7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62" y="659785"/>
            <a:ext cx="3708371" cy="2446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6219E-4687-45C4-BBA3-AA439E6B49E4}"/>
              </a:ext>
            </a:extLst>
          </p:cNvPr>
          <p:cNvSpPr txBox="1"/>
          <p:nvPr/>
        </p:nvSpPr>
        <p:spPr>
          <a:xfrm>
            <a:off x="784503" y="3439696"/>
            <a:ext cx="52410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 historic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10+ mature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Loading dock by park, consume Grant St.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Min. separation from park, not enough room for tree canopy with loading + transformer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60 -70’ + penthouse High-Med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17% tree canopy excluding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Inadequate parking - overflow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Unscreened raised party deck facing residential neighborhood &amp;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Expands sidewalk into park in NE corner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F0E03-E841-C890-8E1E-2FB0F49FA0CA}"/>
              </a:ext>
            </a:extLst>
          </p:cNvPr>
          <p:cNvSpPr txBox="1"/>
          <p:nvPr/>
        </p:nvSpPr>
        <p:spPr>
          <a:xfrm>
            <a:off x="6456107" y="3564516"/>
            <a:ext cx="5306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Adaptive reuse of the Nellie Custis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Retain mature trees per GLUP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Parking entry and loading off of 23</a:t>
            </a:r>
            <a:r>
              <a:rPr lang="en-US" baseline="30000" dirty="0"/>
              <a:t>rd</a:t>
            </a:r>
            <a:r>
              <a:rPr lang="en-US" dirty="0"/>
              <a:t>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Heavy separation from park – allows for tree canopy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35’ tall – actually Low- Med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25%+ tree canopy excluding park – allows for open space, native / pollinator plantings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Adequate parking on-site /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Solar roof potential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1D831-7F61-B815-C4AD-684EA0C7A465}"/>
              </a:ext>
            </a:extLst>
          </p:cNvPr>
          <p:cNvSpPr txBox="1"/>
          <p:nvPr/>
        </p:nvSpPr>
        <p:spPr>
          <a:xfrm>
            <a:off x="576226" y="194643"/>
            <a:ext cx="530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As Proposed by Melwood 154K SF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5225C-B508-AEB6-C58B-52BB203B4B61}"/>
              </a:ext>
            </a:extLst>
          </p:cNvPr>
          <p:cNvSpPr txBox="1"/>
          <p:nvPr/>
        </p:nvSpPr>
        <p:spPr>
          <a:xfrm>
            <a:off x="6692153" y="120542"/>
            <a:ext cx="530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AHCA Alternative Envelope – </a:t>
            </a:r>
          </a:p>
          <a:p>
            <a:r>
              <a:rPr lang="en-US" u="sng" dirty="0"/>
              <a:t>half the size,  ~80K SF max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292957-9CF8-6CB1-441A-A3B6CBC75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973" y="791865"/>
            <a:ext cx="3708371" cy="2446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8A9C69-A9B6-379C-8C7A-9E98BAC8F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3" t="18568" r="64454" b="63390"/>
          <a:stretch/>
        </p:blipFill>
        <p:spPr>
          <a:xfrm>
            <a:off x="7049097" y="1372465"/>
            <a:ext cx="1151467" cy="1099749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EBA906-C9BB-2AA1-33C3-8356F2350DE5}"/>
              </a:ext>
            </a:extLst>
          </p:cNvPr>
          <p:cNvSpPr/>
          <p:nvPr/>
        </p:nvSpPr>
        <p:spPr>
          <a:xfrm>
            <a:off x="1688200" y="1217347"/>
            <a:ext cx="2221653" cy="1368213"/>
          </a:xfrm>
          <a:custGeom>
            <a:avLst/>
            <a:gdLst>
              <a:gd name="connsiteX0" fmla="*/ 6773 w 2221653"/>
              <a:gd name="connsiteY0" fmla="*/ 0 h 1368213"/>
              <a:gd name="connsiteX1" fmla="*/ 1205653 w 2221653"/>
              <a:gd name="connsiteY1" fmla="*/ 13546 h 1368213"/>
              <a:gd name="connsiteX2" fmla="*/ 1225973 w 2221653"/>
              <a:gd name="connsiteY2" fmla="*/ 358986 h 1368213"/>
              <a:gd name="connsiteX3" fmla="*/ 1706880 w 2221653"/>
              <a:gd name="connsiteY3" fmla="*/ 365760 h 1368213"/>
              <a:gd name="connsiteX4" fmla="*/ 1713653 w 2221653"/>
              <a:gd name="connsiteY4" fmla="*/ 20320 h 1368213"/>
              <a:gd name="connsiteX5" fmla="*/ 2221653 w 2221653"/>
              <a:gd name="connsiteY5" fmla="*/ 20320 h 1368213"/>
              <a:gd name="connsiteX6" fmla="*/ 2221653 w 2221653"/>
              <a:gd name="connsiteY6" fmla="*/ 853440 h 1368213"/>
              <a:gd name="connsiteX7" fmla="*/ 1300480 w 2221653"/>
              <a:gd name="connsiteY7" fmla="*/ 833120 h 1368213"/>
              <a:gd name="connsiteX8" fmla="*/ 1300480 w 2221653"/>
              <a:gd name="connsiteY8" fmla="*/ 1368213 h 1368213"/>
              <a:gd name="connsiteX9" fmla="*/ 196427 w 2221653"/>
              <a:gd name="connsiteY9" fmla="*/ 1354666 h 1368213"/>
              <a:gd name="connsiteX10" fmla="*/ 216747 w 2221653"/>
              <a:gd name="connsiteY10" fmla="*/ 900853 h 1368213"/>
              <a:gd name="connsiteX11" fmla="*/ 0 w 2221653"/>
              <a:gd name="connsiteY11" fmla="*/ 907626 h 1368213"/>
              <a:gd name="connsiteX12" fmla="*/ 6773 w 2221653"/>
              <a:gd name="connsiteY12" fmla="*/ 0 h 136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1653" h="1368213">
                <a:moveTo>
                  <a:pt x="6773" y="0"/>
                </a:moveTo>
                <a:lnTo>
                  <a:pt x="1205653" y="13546"/>
                </a:lnTo>
                <a:lnTo>
                  <a:pt x="1225973" y="358986"/>
                </a:lnTo>
                <a:lnTo>
                  <a:pt x="1706880" y="365760"/>
                </a:lnTo>
                <a:lnTo>
                  <a:pt x="1713653" y="20320"/>
                </a:lnTo>
                <a:lnTo>
                  <a:pt x="2221653" y="20320"/>
                </a:lnTo>
                <a:lnTo>
                  <a:pt x="2221653" y="853440"/>
                </a:lnTo>
                <a:lnTo>
                  <a:pt x="1300480" y="833120"/>
                </a:lnTo>
                <a:lnTo>
                  <a:pt x="1300480" y="1368213"/>
                </a:lnTo>
                <a:lnTo>
                  <a:pt x="196427" y="1354666"/>
                </a:lnTo>
                <a:lnTo>
                  <a:pt x="216747" y="900853"/>
                </a:lnTo>
                <a:lnTo>
                  <a:pt x="0" y="907626"/>
                </a:lnTo>
                <a:cubicBezTo>
                  <a:pt x="2258" y="605084"/>
                  <a:pt x="4515" y="302542"/>
                  <a:pt x="677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FDC57E-1311-4283-4CD8-6B3D386C1FBB}"/>
              </a:ext>
            </a:extLst>
          </p:cNvPr>
          <p:cNvSpPr/>
          <p:nvPr/>
        </p:nvSpPr>
        <p:spPr>
          <a:xfrm>
            <a:off x="1880775" y="2153704"/>
            <a:ext cx="331638" cy="4078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5D7F1-1313-CE24-3E79-93B407DBD483}"/>
              </a:ext>
            </a:extLst>
          </p:cNvPr>
          <p:cNvSpPr txBox="1"/>
          <p:nvPr/>
        </p:nvSpPr>
        <p:spPr>
          <a:xfrm>
            <a:off x="1686689" y="2115189"/>
            <a:ext cx="7773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RAISED PARTY</a:t>
            </a:r>
          </a:p>
          <a:p>
            <a:pPr algn="ctr"/>
            <a:r>
              <a:rPr lang="en-US" sz="9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DECK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CEDACA5-4D08-7A66-99B3-B1C5A716A1CB}"/>
              </a:ext>
            </a:extLst>
          </p:cNvPr>
          <p:cNvSpPr/>
          <p:nvPr/>
        </p:nvSpPr>
        <p:spPr>
          <a:xfrm rot="5400000">
            <a:off x="3600158" y="1540699"/>
            <a:ext cx="270697" cy="12762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ECADD40-12F8-16B7-E689-C21FFE42C10D}"/>
              </a:ext>
            </a:extLst>
          </p:cNvPr>
          <p:cNvSpPr/>
          <p:nvPr/>
        </p:nvSpPr>
        <p:spPr>
          <a:xfrm>
            <a:off x="3066258" y="2373051"/>
            <a:ext cx="270697" cy="4078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F11D268-61F0-E7BB-13E5-C02A3B4F883F}"/>
              </a:ext>
            </a:extLst>
          </p:cNvPr>
          <p:cNvSpPr/>
          <p:nvPr/>
        </p:nvSpPr>
        <p:spPr>
          <a:xfrm rot="354369">
            <a:off x="4117697" y="1096087"/>
            <a:ext cx="270697" cy="9844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6C6A460-C5A3-0ECF-7DAB-8084BCC5C609}"/>
              </a:ext>
            </a:extLst>
          </p:cNvPr>
          <p:cNvSpPr/>
          <p:nvPr/>
        </p:nvSpPr>
        <p:spPr>
          <a:xfrm>
            <a:off x="7098068" y="960948"/>
            <a:ext cx="270697" cy="4078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063ED3B-A3C3-8F18-257F-5BC52FA38E16}"/>
              </a:ext>
            </a:extLst>
          </p:cNvPr>
          <p:cNvSpPr/>
          <p:nvPr/>
        </p:nvSpPr>
        <p:spPr>
          <a:xfrm>
            <a:off x="1689150" y="2178812"/>
            <a:ext cx="2330824" cy="694765"/>
          </a:xfrm>
          <a:custGeom>
            <a:avLst/>
            <a:gdLst>
              <a:gd name="connsiteX0" fmla="*/ 0 w 2330824"/>
              <a:gd name="connsiteY0" fmla="*/ 0 h 694765"/>
              <a:gd name="connsiteX1" fmla="*/ 161365 w 2330824"/>
              <a:gd name="connsiteY1" fmla="*/ 0 h 694765"/>
              <a:gd name="connsiteX2" fmla="*/ 161365 w 2330824"/>
              <a:gd name="connsiteY2" fmla="*/ 394447 h 694765"/>
              <a:gd name="connsiteX3" fmla="*/ 1017494 w 2330824"/>
              <a:gd name="connsiteY3" fmla="*/ 434788 h 694765"/>
              <a:gd name="connsiteX4" fmla="*/ 1093694 w 2330824"/>
              <a:gd name="connsiteY4" fmla="*/ 658906 h 694765"/>
              <a:gd name="connsiteX5" fmla="*/ 1662953 w 2330824"/>
              <a:gd name="connsiteY5" fmla="*/ 649941 h 694765"/>
              <a:gd name="connsiteX6" fmla="*/ 1667435 w 2330824"/>
              <a:gd name="connsiteY6" fmla="*/ 259977 h 694765"/>
              <a:gd name="connsiteX7" fmla="*/ 2330824 w 2330824"/>
              <a:gd name="connsiteY7" fmla="*/ 251012 h 694765"/>
              <a:gd name="connsiteX8" fmla="*/ 2326341 w 2330824"/>
              <a:gd name="connsiteY8" fmla="*/ 295835 h 694765"/>
              <a:gd name="connsiteX9" fmla="*/ 1667435 w 2330824"/>
              <a:gd name="connsiteY9" fmla="*/ 304800 h 694765"/>
              <a:gd name="connsiteX10" fmla="*/ 1689847 w 2330824"/>
              <a:gd name="connsiteY10" fmla="*/ 694765 h 694765"/>
              <a:gd name="connsiteX11" fmla="*/ 0 w 2330824"/>
              <a:gd name="connsiteY11" fmla="*/ 676835 h 694765"/>
              <a:gd name="connsiteX12" fmla="*/ 0 w 2330824"/>
              <a:gd name="connsiteY12" fmla="*/ 0 h 69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0824" h="694765">
                <a:moveTo>
                  <a:pt x="0" y="0"/>
                </a:moveTo>
                <a:lnTo>
                  <a:pt x="161365" y="0"/>
                </a:lnTo>
                <a:lnTo>
                  <a:pt x="161365" y="394447"/>
                </a:lnTo>
                <a:lnTo>
                  <a:pt x="1017494" y="434788"/>
                </a:lnTo>
                <a:lnTo>
                  <a:pt x="1093694" y="658906"/>
                </a:lnTo>
                <a:lnTo>
                  <a:pt x="1662953" y="649941"/>
                </a:lnTo>
                <a:lnTo>
                  <a:pt x="1667435" y="259977"/>
                </a:lnTo>
                <a:lnTo>
                  <a:pt x="2330824" y="251012"/>
                </a:lnTo>
                <a:lnTo>
                  <a:pt x="2326341" y="295835"/>
                </a:lnTo>
                <a:lnTo>
                  <a:pt x="1667435" y="304800"/>
                </a:lnTo>
                <a:lnTo>
                  <a:pt x="1689847" y="694765"/>
                </a:lnTo>
                <a:lnTo>
                  <a:pt x="0" y="6768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429D154-E206-855F-516B-DA7B8287C063}"/>
              </a:ext>
            </a:extLst>
          </p:cNvPr>
          <p:cNvSpPr/>
          <p:nvPr/>
        </p:nvSpPr>
        <p:spPr>
          <a:xfrm>
            <a:off x="7050741" y="2382881"/>
            <a:ext cx="2510118" cy="612196"/>
          </a:xfrm>
          <a:custGeom>
            <a:avLst/>
            <a:gdLst>
              <a:gd name="connsiteX0" fmla="*/ 0 w 2514600"/>
              <a:gd name="connsiteY0" fmla="*/ 89648 h 591671"/>
              <a:gd name="connsiteX1" fmla="*/ 1183341 w 2514600"/>
              <a:gd name="connsiteY1" fmla="*/ 80683 h 591671"/>
              <a:gd name="connsiteX2" fmla="*/ 1174377 w 2514600"/>
              <a:gd name="connsiteY2" fmla="*/ 22412 h 591671"/>
              <a:gd name="connsiteX3" fmla="*/ 2420471 w 2514600"/>
              <a:gd name="connsiteY3" fmla="*/ 4483 h 591671"/>
              <a:gd name="connsiteX4" fmla="*/ 2496671 w 2514600"/>
              <a:gd name="connsiteY4" fmla="*/ 0 h 591671"/>
              <a:gd name="connsiteX5" fmla="*/ 2514600 w 2514600"/>
              <a:gd name="connsiteY5" fmla="*/ 188259 h 591671"/>
              <a:gd name="connsiteX6" fmla="*/ 1721224 w 2514600"/>
              <a:gd name="connsiteY6" fmla="*/ 197224 h 591671"/>
              <a:gd name="connsiteX7" fmla="*/ 1730188 w 2514600"/>
              <a:gd name="connsiteY7" fmla="*/ 591671 h 591671"/>
              <a:gd name="connsiteX8" fmla="*/ 22412 w 2514600"/>
              <a:gd name="connsiteY8" fmla="*/ 591671 h 591671"/>
              <a:gd name="connsiteX9" fmla="*/ 0 w 2514600"/>
              <a:gd name="connsiteY9" fmla="*/ 89648 h 59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4600" h="591671">
                <a:moveTo>
                  <a:pt x="0" y="89648"/>
                </a:moveTo>
                <a:lnTo>
                  <a:pt x="1183341" y="80683"/>
                </a:lnTo>
                <a:lnTo>
                  <a:pt x="1174377" y="22412"/>
                </a:lnTo>
                <a:lnTo>
                  <a:pt x="2420471" y="4483"/>
                </a:lnTo>
                <a:lnTo>
                  <a:pt x="2496671" y="0"/>
                </a:lnTo>
                <a:lnTo>
                  <a:pt x="2514600" y="188259"/>
                </a:lnTo>
                <a:lnTo>
                  <a:pt x="1721224" y="197224"/>
                </a:lnTo>
                <a:lnTo>
                  <a:pt x="1730188" y="591671"/>
                </a:lnTo>
                <a:lnTo>
                  <a:pt x="22412" y="591671"/>
                </a:lnTo>
                <a:lnTo>
                  <a:pt x="0" y="89648"/>
                </a:lnTo>
                <a:close/>
              </a:path>
            </a:pathLst>
          </a:custGeom>
          <a:solidFill>
            <a:srgbClr val="C5E0B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2A1914-37D5-1E37-0115-AF9DD5CD82ED}"/>
              </a:ext>
            </a:extLst>
          </p:cNvPr>
          <p:cNvSpPr/>
          <p:nvPr/>
        </p:nvSpPr>
        <p:spPr>
          <a:xfrm>
            <a:off x="9456631" y="2339584"/>
            <a:ext cx="174812" cy="302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EEB606-4B40-68B0-79C2-2617C6035F52}"/>
              </a:ext>
            </a:extLst>
          </p:cNvPr>
          <p:cNvSpPr/>
          <p:nvPr/>
        </p:nvSpPr>
        <p:spPr>
          <a:xfrm>
            <a:off x="2869194" y="1345944"/>
            <a:ext cx="535822" cy="2675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E2FB29-16FC-9F67-68D8-8F3606E9D6EA}"/>
              </a:ext>
            </a:extLst>
          </p:cNvPr>
          <p:cNvSpPr/>
          <p:nvPr/>
        </p:nvSpPr>
        <p:spPr>
          <a:xfrm>
            <a:off x="7049097" y="1372465"/>
            <a:ext cx="1142179" cy="11058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89506C-679A-AB90-91D3-E0E538D23C24}"/>
              </a:ext>
            </a:extLst>
          </p:cNvPr>
          <p:cNvSpPr/>
          <p:nvPr/>
        </p:nvSpPr>
        <p:spPr>
          <a:xfrm>
            <a:off x="8176924" y="1366384"/>
            <a:ext cx="1223755" cy="1070137"/>
          </a:xfrm>
          <a:prstGeom prst="rect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49FE5-6224-FC93-22F1-F625DE6B2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18" t="24463" r="52574" b="70073"/>
          <a:stretch/>
        </p:blipFill>
        <p:spPr>
          <a:xfrm>
            <a:off x="8305800" y="1707484"/>
            <a:ext cx="1087917" cy="3192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417BC1-3F06-00BA-819A-FECC4AB62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0" t="32279" r="52347" b="63003"/>
          <a:stretch/>
        </p:blipFill>
        <p:spPr>
          <a:xfrm>
            <a:off x="8314952" y="2033545"/>
            <a:ext cx="1087917" cy="29437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B73330A-FD94-649B-3421-DFA91FBB3063}"/>
              </a:ext>
            </a:extLst>
          </p:cNvPr>
          <p:cNvSpPr/>
          <p:nvPr/>
        </p:nvSpPr>
        <p:spPr>
          <a:xfrm>
            <a:off x="8314952" y="2033546"/>
            <a:ext cx="1078765" cy="3012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125E7C3-26AD-F18A-6B8E-851AC9478AF6}"/>
              </a:ext>
            </a:extLst>
          </p:cNvPr>
          <p:cNvSpPr/>
          <p:nvPr/>
        </p:nvSpPr>
        <p:spPr>
          <a:xfrm>
            <a:off x="1098149" y="2216272"/>
            <a:ext cx="2998694" cy="1098176"/>
          </a:xfrm>
          <a:custGeom>
            <a:avLst/>
            <a:gdLst>
              <a:gd name="connsiteX0" fmla="*/ 17930 w 2998694"/>
              <a:gd name="connsiteY0" fmla="*/ 0 h 1098176"/>
              <a:gd name="connsiteX1" fmla="*/ 591671 w 2998694"/>
              <a:gd name="connsiteY1" fmla="*/ 4482 h 1098176"/>
              <a:gd name="connsiteX2" fmla="*/ 591671 w 2998694"/>
              <a:gd name="connsiteY2" fmla="*/ 663388 h 1098176"/>
              <a:gd name="connsiteX3" fmla="*/ 2286000 w 2998694"/>
              <a:gd name="connsiteY3" fmla="*/ 667871 h 1098176"/>
              <a:gd name="connsiteX4" fmla="*/ 2290483 w 2998694"/>
              <a:gd name="connsiteY4" fmla="*/ 268941 h 1098176"/>
              <a:gd name="connsiteX5" fmla="*/ 2998694 w 2998694"/>
              <a:gd name="connsiteY5" fmla="*/ 228600 h 1098176"/>
              <a:gd name="connsiteX6" fmla="*/ 2998694 w 2998694"/>
              <a:gd name="connsiteY6" fmla="*/ 1093694 h 1098176"/>
              <a:gd name="connsiteX7" fmla="*/ 0 w 2998694"/>
              <a:gd name="connsiteY7" fmla="*/ 1098176 h 1098176"/>
              <a:gd name="connsiteX8" fmla="*/ 17930 w 2998694"/>
              <a:gd name="connsiteY8" fmla="*/ 0 h 10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8694" h="1098176">
                <a:moveTo>
                  <a:pt x="17930" y="0"/>
                </a:moveTo>
                <a:lnTo>
                  <a:pt x="591671" y="4482"/>
                </a:lnTo>
                <a:lnTo>
                  <a:pt x="591671" y="663388"/>
                </a:lnTo>
                <a:lnTo>
                  <a:pt x="2286000" y="667871"/>
                </a:lnTo>
                <a:cubicBezTo>
                  <a:pt x="2287494" y="534894"/>
                  <a:pt x="2288989" y="401918"/>
                  <a:pt x="2290483" y="268941"/>
                </a:cubicBezTo>
                <a:lnTo>
                  <a:pt x="2998694" y="228600"/>
                </a:lnTo>
                <a:lnTo>
                  <a:pt x="2998694" y="1093694"/>
                </a:lnTo>
                <a:lnTo>
                  <a:pt x="0" y="1098176"/>
                </a:lnTo>
                <a:lnTo>
                  <a:pt x="1793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1D4875A-29D7-FAAE-0B7A-C63E19444D5A}"/>
              </a:ext>
            </a:extLst>
          </p:cNvPr>
          <p:cNvSpPr/>
          <p:nvPr/>
        </p:nvSpPr>
        <p:spPr>
          <a:xfrm>
            <a:off x="6466190" y="2334762"/>
            <a:ext cx="2998694" cy="1098176"/>
          </a:xfrm>
          <a:custGeom>
            <a:avLst/>
            <a:gdLst>
              <a:gd name="connsiteX0" fmla="*/ 17930 w 2998694"/>
              <a:gd name="connsiteY0" fmla="*/ 0 h 1098176"/>
              <a:gd name="connsiteX1" fmla="*/ 591671 w 2998694"/>
              <a:gd name="connsiteY1" fmla="*/ 4482 h 1098176"/>
              <a:gd name="connsiteX2" fmla="*/ 591671 w 2998694"/>
              <a:gd name="connsiteY2" fmla="*/ 663388 h 1098176"/>
              <a:gd name="connsiteX3" fmla="*/ 2286000 w 2998694"/>
              <a:gd name="connsiteY3" fmla="*/ 667871 h 1098176"/>
              <a:gd name="connsiteX4" fmla="*/ 2290483 w 2998694"/>
              <a:gd name="connsiteY4" fmla="*/ 268941 h 1098176"/>
              <a:gd name="connsiteX5" fmla="*/ 2998694 w 2998694"/>
              <a:gd name="connsiteY5" fmla="*/ 228600 h 1098176"/>
              <a:gd name="connsiteX6" fmla="*/ 2998694 w 2998694"/>
              <a:gd name="connsiteY6" fmla="*/ 1093694 h 1098176"/>
              <a:gd name="connsiteX7" fmla="*/ 0 w 2998694"/>
              <a:gd name="connsiteY7" fmla="*/ 1098176 h 1098176"/>
              <a:gd name="connsiteX8" fmla="*/ 17930 w 2998694"/>
              <a:gd name="connsiteY8" fmla="*/ 0 h 10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8694" h="1098176">
                <a:moveTo>
                  <a:pt x="17930" y="0"/>
                </a:moveTo>
                <a:lnTo>
                  <a:pt x="591671" y="4482"/>
                </a:lnTo>
                <a:lnTo>
                  <a:pt x="591671" y="663388"/>
                </a:lnTo>
                <a:lnTo>
                  <a:pt x="2286000" y="667871"/>
                </a:lnTo>
                <a:cubicBezTo>
                  <a:pt x="2287494" y="534894"/>
                  <a:pt x="2288989" y="401918"/>
                  <a:pt x="2290483" y="268941"/>
                </a:cubicBezTo>
                <a:lnTo>
                  <a:pt x="2998694" y="228600"/>
                </a:lnTo>
                <a:lnTo>
                  <a:pt x="2998694" y="1093694"/>
                </a:lnTo>
                <a:lnTo>
                  <a:pt x="0" y="1098176"/>
                </a:lnTo>
                <a:lnTo>
                  <a:pt x="1793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DD07C4-A212-73D6-2187-2C9D1C447C39}"/>
              </a:ext>
            </a:extLst>
          </p:cNvPr>
          <p:cNvSpPr/>
          <p:nvPr/>
        </p:nvSpPr>
        <p:spPr>
          <a:xfrm flipH="1">
            <a:off x="3994442" y="2431192"/>
            <a:ext cx="111223" cy="12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F768EA-B011-3A96-CFDE-CBAD217F2F02}"/>
              </a:ext>
            </a:extLst>
          </p:cNvPr>
          <p:cNvSpPr/>
          <p:nvPr/>
        </p:nvSpPr>
        <p:spPr>
          <a:xfrm>
            <a:off x="3385224" y="2445083"/>
            <a:ext cx="593376" cy="467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0A9068-E843-67D1-2524-3110535F8551}"/>
              </a:ext>
            </a:extLst>
          </p:cNvPr>
          <p:cNvSpPr/>
          <p:nvPr/>
        </p:nvSpPr>
        <p:spPr>
          <a:xfrm>
            <a:off x="8758518" y="2553965"/>
            <a:ext cx="710024" cy="467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A6FF0-D6CC-C58C-16AF-9084A7E7393D}"/>
              </a:ext>
            </a:extLst>
          </p:cNvPr>
          <p:cNvSpPr/>
          <p:nvPr/>
        </p:nvSpPr>
        <p:spPr>
          <a:xfrm>
            <a:off x="2826890" y="2729474"/>
            <a:ext cx="197994" cy="58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E3D2D-F89E-B0D9-DE52-66D24D99FD2A}"/>
              </a:ext>
            </a:extLst>
          </p:cNvPr>
          <p:cNvSpPr txBox="1"/>
          <p:nvPr/>
        </p:nvSpPr>
        <p:spPr>
          <a:xfrm>
            <a:off x="2212600" y="2578648"/>
            <a:ext cx="1014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TRANSFORMERS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5A20C6-A751-5E4F-F776-8274426710B2}"/>
              </a:ext>
            </a:extLst>
          </p:cNvPr>
          <p:cNvSpPr txBox="1"/>
          <p:nvPr/>
        </p:nvSpPr>
        <p:spPr>
          <a:xfrm>
            <a:off x="4234828" y="2085570"/>
            <a:ext cx="1014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LOADING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F9A60-A7BF-368C-841F-B93A92E35C8B}"/>
              </a:ext>
            </a:extLst>
          </p:cNvPr>
          <p:cNvSpPr txBox="1"/>
          <p:nvPr/>
        </p:nvSpPr>
        <p:spPr>
          <a:xfrm>
            <a:off x="6724981" y="755915"/>
            <a:ext cx="1014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LOADING &amp; PKG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44EFB5-9809-2DDD-9F93-975826EF55A6}"/>
              </a:ext>
            </a:extLst>
          </p:cNvPr>
          <p:cNvSpPr txBox="1"/>
          <p:nvPr/>
        </p:nvSpPr>
        <p:spPr>
          <a:xfrm>
            <a:off x="4373620" y="2397362"/>
            <a:ext cx="10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SIDEWALK EATS INTO PARK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D64E9E-FF19-241D-D7D3-72ABA0EE52CA}"/>
              </a:ext>
            </a:extLst>
          </p:cNvPr>
          <p:cNvCxnSpPr>
            <a:cxnSpLocks/>
          </p:cNvCxnSpPr>
          <p:nvPr/>
        </p:nvCxnSpPr>
        <p:spPr>
          <a:xfrm flipH="1">
            <a:off x="4136164" y="2490936"/>
            <a:ext cx="3582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5FD5DE3-2033-E462-6D6F-3E6B3BE6498D}"/>
              </a:ext>
            </a:extLst>
          </p:cNvPr>
          <p:cNvSpPr/>
          <p:nvPr/>
        </p:nvSpPr>
        <p:spPr>
          <a:xfrm>
            <a:off x="1722765" y="808593"/>
            <a:ext cx="270697" cy="4078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0CBCFE-E470-C8FA-B0F3-83B2F253EB95}"/>
              </a:ext>
            </a:extLst>
          </p:cNvPr>
          <p:cNvSpPr txBox="1"/>
          <p:nvPr/>
        </p:nvSpPr>
        <p:spPr>
          <a:xfrm>
            <a:off x="1350758" y="592289"/>
            <a:ext cx="1014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PARKING</a:t>
            </a:r>
          </a:p>
        </p:txBody>
      </p:sp>
    </p:spTree>
    <p:extLst>
      <p:ext uri="{BB962C8B-B14F-4D97-AF65-F5344CB8AC3E}">
        <p14:creationId xmlns:p14="http://schemas.microsoft.com/office/powerpoint/2010/main" val="175728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EA369-64EA-C531-2207-89C4A5EFB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31960AE-D147-C686-7CA0-8E48FDAF8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23586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D8BF3-CEA8-F8CA-8F26-A233E83F7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930" y="526780"/>
            <a:ext cx="9889797" cy="1413144"/>
          </a:xfrm>
        </p:spPr>
        <p:txBody>
          <a:bodyPr anchor="b">
            <a:normAutofit/>
          </a:bodyPr>
          <a:lstStyle/>
          <a:p>
            <a:pPr algn="l"/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81CB68-8676-62A0-58DC-A946D85D0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58676"/>
            <a:ext cx="12191990" cy="4545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C1367E-86B4-9FC8-AA5D-81637C4D3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8936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D5542-56FB-A360-4DF5-5368C047F726}"/>
              </a:ext>
            </a:extLst>
          </p:cNvPr>
          <p:cNvSpPr/>
          <p:nvPr/>
        </p:nvSpPr>
        <p:spPr>
          <a:xfrm>
            <a:off x="899730" y="2777429"/>
            <a:ext cx="924180" cy="161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BB778F8-20C5-2141-FDE7-AAD535440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411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5490C-5E0A-48DC-5379-7AB54D72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293" y="336550"/>
            <a:ext cx="7771651" cy="58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9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752</Words>
  <Application>Microsoft Office PowerPoint</Application>
  <PresentationFormat>Widescreen</PresentationFormat>
  <Paragraphs>90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 Melwood Site Plan Application  750 23rd Street S, Arlington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Meyer, Stacy (EOM)</dc:creator>
  <cp:lastModifiedBy>Meyer, Stacy (EOM)</cp:lastModifiedBy>
  <cp:revision>15</cp:revision>
  <cp:lastPrinted>2024-11-10T21:29:38Z</cp:lastPrinted>
  <dcterms:created xsi:type="dcterms:W3CDTF">2024-11-08T18:55:03Z</dcterms:created>
  <dcterms:modified xsi:type="dcterms:W3CDTF">2025-01-30T19:06:19Z</dcterms:modified>
</cp:coreProperties>
</file>